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300" r:id="rId3"/>
    <p:sldId id="302" r:id="rId4"/>
    <p:sldId id="260" r:id="rId5"/>
    <p:sldId id="293" r:id="rId6"/>
    <p:sldId id="283" r:id="rId7"/>
    <p:sldId id="294" r:id="rId8"/>
    <p:sldId id="280" r:id="rId9"/>
    <p:sldId id="304" r:id="rId10"/>
    <p:sldId id="290" r:id="rId11"/>
    <p:sldId id="303" r:id="rId12"/>
    <p:sldId id="305" r:id="rId13"/>
    <p:sldId id="291" r:id="rId14"/>
    <p:sldId id="284" r:id="rId15"/>
    <p:sldId id="267" r:id="rId16"/>
    <p:sldId id="268" r:id="rId17"/>
    <p:sldId id="269" r:id="rId18"/>
    <p:sldId id="270" r:id="rId19"/>
    <p:sldId id="272" r:id="rId20"/>
    <p:sldId id="286" r:id="rId21"/>
    <p:sldId id="271" r:id="rId22"/>
    <p:sldId id="282" r:id="rId23"/>
    <p:sldId id="306" r:id="rId24"/>
    <p:sldId id="274" r:id="rId25"/>
    <p:sldId id="278" r:id="rId26"/>
    <p:sldId id="298" r:id="rId27"/>
    <p:sldId id="287" r:id="rId28"/>
    <p:sldId id="288" r:id="rId29"/>
    <p:sldId id="275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6F35F"/>
    <a:srgbClr val="F9F8BE"/>
    <a:srgbClr val="F0E7C6"/>
    <a:srgbClr val="F3E2C3"/>
    <a:srgbClr val="FB75F1"/>
    <a:srgbClr val="C006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C6D97-9524-4F0F-B5FA-11FD10C8DF3D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48D1-2F5C-4E14-8BBF-BB8F6BE4016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115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000">
                <a:latin typeface="Times New Roman" pitchFamily="18" charset="0"/>
              </a:rPr>
              <a:t>Après la 2nde GT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54ECD950-B2CC-4159-AFFF-68728558F461}" type="datetime6">
              <a:rPr lang="fr-FR" sz="1000">
                <a:latin typeface="Times New Roman" pitchFamily="18" charset="0"/>
              </a:rPr>
              <a:pPr/>
              <a:t>janvier 22</a:t>
            </a:fld>
            <a:endParaRPr lang="fr-FR" sz="1000">
              <a:latin typeface="Times New Roman" pitchFamily="18" charset="0"/>
            </a:endParaRPr>
          </a:p>
        </p:txBody>
      </p:sp>
      <p:sp>
        <p:nvSpPr>
          <p:cNvPr id="4403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1000">
                <a:latin typeface="Times New Roman" pitchFamily="18" charset="0"/>
              </a:rPr>
              <a:t>Joël CAPON, CO-Psy</a:t>
            </a:r>
          </a:p>
        </p:txBody>
      </p:sp>
      <p:sp>
        <p:nvSpPr>
          <p:cNvPr id="440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6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6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6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6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6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7667FC7-56BA-4D2B-99CD-950741285955}" type="slidenum">
              <a:rPr lang="fr-FR" sz="1000">
                <a:latin typeface="Times New Roman" pitchFamily="18" charset="0"/>
              </a:rPr>
              <a:pPr/>
              <a:t>4</a:t>
            </a:fld>
            <a:endParaRPr lang="fr-FR" sz="1000">
              <a:latin typeface="Times New Roman" pitchFamily="18" charset="0"/>
            </a:endParaRPr>
          </a:p>
        </p:txBody>
      </p:sp>
      <p:sp>
        <p:nvSpPr>
          <p:cNvPr id="440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440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mtClean="0"/>
          </a:p>
        </p:txBody>
      </p:sp>
    </p:spTree>
    <p:extLst>
      <p:ext uri="{BB962C8B-B14F-4D97-AF65-F5344CB8AC3E}">
        <p14:creationId xmlns:p14="http://schemas.microsoft.com/office/powerpoint/2010/main" val="1042570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E397880-2E32-4220-A933-924E4A973096}" type="datetimeFigureOut">
              <a:rPr lang="fr-FR" smtClean="0"/>
              <a:t>09/01/2022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3F6217B-F1E5-4359-9615-335B06279540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hyperlink" Target="../pi&#232;ces%20jointes%20diapo%202nde%2017/Le-bac-STI2D-sciences-et-technologies-de-l-industrie-et-du-developpement-durable-tableau.jp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../pi&#232;ces%20jointes%20diapo%202nde%2017/Le-bac-ST2S-sciences-et-technologies-de-la-sante-et-du-social-tableau.jpg" TargetMode="External"/><Relationship Id="rId3" Type="http://schemas.microsoft.com/office/2007/relationships/media" Target="../media/media23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media24.m4a"/><Relationship Id="rId5" Type="http://schemas.microsoft.com/office/2007/relationships/media" Target="../media/media24.m4a"/><Relationship Id="rId4" Type="http://schemas.openxmlformats.org/officeDocument/2006/relationships/audio" Target="../media/media23.m4a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m4a"/><Relationship Id="rId3" Type="http://schemas.microsoft.com/office/2007/relationships/media" Target="../media/media26.m4a"/><Relationship Id="rId7" Type="http://schemas.microsoft.com/office/2007/relationships/media" Target="../media/media28.m4a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audio" Target="../media/media27.m4a"/><Relationship Id="rId11" Type="http://schemas.openxmlformats.org/officeDocument/2006/relationships/image" Target="../media/image3.png"/><Relationship Id="rId5" Type="http://schemas.microsoft.com/office/2007/relationships/media" Target="../media/media27.m4a"/><Relationship Id="rId10" Type="http://schemas.openxmlformats.org/officeDocument/2006/relationships/hyperlink" Target="../pi&#232;ces%20jointes%20diapo%202nde%2017/Le-bac-ST2S-sciences-et-technologies-de-la-sante-et-du-social-tableau.jpg" TargetMode="External"/><Relationship Id="rId4" Type="http://schemas.openxmlformats.org/officeDocument/2006/relationships/audio" Target="../media/media26.m4a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.png"/><Relationship Id="rId3" Type="http://schemas.microsoft.com/office/2007/relationships/media" Target="../media/media30.m4a"/><Relationship Id="rId7" Type="http://schemas.microsoft.com/office/2007/relationships/media" Target="../media/media32.m4a"/><Relationship Id="rId12" Type="http://schemas.openxmlformats.org/officeDocument/2006/relationships/audio" Target="../media/media34.m4a"/><Relationship Id="rId17" Type="http://schemas.openxmlformats.org/officeDocument/2006/relationships/hyperlink" Target="https://www.onisep.fr/Ressources/Univers-Formation/Formations/Lycees/bac-techno-stl-sciences-et-technologies-de-laboratoire-enseignement-specifique-sciences-physiques-et-chimiques-en-laboratoire" TargetMode="External"/><Relationship Id="rId2" Type="http://schemas.openxmlformats.org/officeDocument/2006/relationships/audio" Target="../media/media29.m4a"/><Relationship Id="rId16" Type="http://schemas.openxmlformats.org/officeDocument/2006/relationships/hyperlink" Target="https://www.onisep.fr/Ressources/Univers-Formation/Formations/Lycees/bac-techno-stl-sciences-et-technologies-de-laboratoire-enseignement-specifique-biochimie-biologie-biotechnologie" TargetMode="External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microsoft.com/office/2007/relationships/media" Target="../media/media34.m4a"/><Relationship Id="rId5" Type="http://schemas.microsoft.com/office/2007/relationships/media" Target="../media/media31.m4a"/><Relationship Id="rId15" Type="http://schemas.openxmlformats.org/officeDocument/2006/relationships/hyperlink" Target="../pi&#232;ces%20jointes%20diapo%202nde%2015/Horaires-bac-STL-Rentree-2014.png" TargetMode="External"/><Relationship Id="rId10" Type="http://schemas.openxmlformats.org/officeDocument/2006/relationships/audio" Target="../media/media33.m4a"/><Relationship Id="rId4" Type="http://schemas.openxmlformats.org/officeDocument/2006/relationships/audio" Target="../media/media30.m4a"/><Relationship Id="rId9" Type="http://schemas.microsoft.com/office/2007/relationships/media" Target="../media/media33.m4a"/><Relationship Id="rId14" Type="http://schemas.openxmlformats.org/officeDocument/2006/relationships/hyperlink" Target="../pi&#232;ces%20jointes%20diapo%202nde%2017/Article-Le-bac-STL-sciences-et-technologies-de-laboratoire-tableau.jp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../pi&#232;ces%20jointes%20diapo%202nde%2017/Le-bac-STAV-sciences-et-technologies-de-l-agronomie-et-du-vivant-tableau.jpg" TargetMode="External"/><Relationship Id="rId3" Type="http://schemas.microsoft.com/office/2007/relationships/media" Target="../media/media36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audio" Target="../media/media37.m4a"/><Relationship Id="rId5" Type="http://schemas.microsoft.com/office/2007/relationships/media" Target="../media/media37.m4a"/><Relationship Id="rId4" Type="http://schemas.openxmlformats.org/officeDocument/2006/relationships/audio" Target="../media/media36.m4a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hyperlink" Target="mailto:ce.ciotours@ac-orleans-tours.fr" TargetMode="External"/><Relationship Id="rId4" Type="http://schemas.openxmlformats.org/officeDocument/2006/relationships/hyperlink" Target="mailto:ciojoue@ac-orleans-tours.fr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3.png"/><Relationship Id="rId4" Type="http://schemas.openxmlformats.org/officeDocument/2006/relationships/hyperlink" Target="../pi&#232;ces%20jointes%20diapo%202nde%2017/Le-bac-STAV-sciences-et-technologies-de-l-agronomie-et-du-vivant-tableau.jpg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2.m4a"/><Relationship Id="rId13" Type="http://schemas.openxmlformats.org/officeDocument/2006/relationships/slideLayout" Target="../slideLayouts/slideLayout2.xml"/><Relationship Id="rId3" Type="http://schemas.microsoft.com/office/2007/relationships/media" Target="../media/media40.m4a"/><Relationship Id="rId7" Type="http://schemas.microsoft.com/office/2007/relationships/media" Target="../media/media42.m4a"/><Relationship Id="rId12" Type="http://schemas.openxmlformats.org/officeDocument/2006/relationships/audio" Target="../media/media44.m4a"/><Relationship Id="rId2" Type="http://schemas.openxmlformats.org/officeDocument/2006/relationships/audio" Target="../media/media39.m4a"/><Relationship Id="rId16" Type="http://schemas.openxmlformats.org/officeDocument/2006/relationships/image" Target="../media/image3.png"/><Relationship Id="rId1" Type="http://schemas.microsoft.com/office/2007/relationships/media" Target="../media/media39.m4a"/><Relationship Id="rId6" Type="http://schemas.openxmlformats.org/officeDocument/2006/relationships/audio" Target="../media/media41.m4a"/><Relationship Id="rId11" Type="http://schemas.microsoft.com/office/2007/relationships/media" Target="../media/media44.m4a"/><Relationship Id="rId5" Type="http://schemas.microsoft.com/office/2007/relationships/media" Target="../media/media41.m4a"/><Relationship Id="rId15" Type="http://schemas.openxmlformats.org/officeDocument/2006/relationships/hyperlink" Target="pi&#232;ces%20jointes%20diapo%202nde%2015/Horaires-STD2A-Rentree-2014.png" TargetMode="External"/><Relationship Id="rId10" Type="http://schemas.openxmlformats.org/officeDocument/2006/relationships/audio" Target="../media/media43.m4a"/><Relationship Id="rId4" Type="http://schemas.openxmlformats.org/officeDocument/2006/relationships/audio" Target="../media/media40.m4a"/><Relationship Id="rId9" Type="http://schemas.microsoft.com/office/2007/relationships/media" Target="../media/media43.m4a"/><Relationship Id="rId14" Type="http://schemas.openxmlformats.org/officeDocument/2006/relationships/hyperlink" Target="../pi&#232;ces%20jointes%20diapo%202nde%2017/Le-bac-STD2A-sciences-et-technologies-du-design-et-des-arts-appliques-tableau.jp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m4a"/><Relationship Id="rId13" Type="http://schemas.microsoft.com/office/2007/relationships/media" Target="../media/media51.m4a"/><Relationship Id="rId18" Type="http://schemas.openxmlformats.org/officeDocument/2006/relationships/image" Target="../media/image12.jpeg"/><Relationship Id="rId3" Type="http://schemas.microsoft.com/office/2007/relationships/media" Target="../media/media46.m4a"/><Relationship Id="rId7" Type="http://schemas.microsoft.com/office/2007/relationships/media" Target="../media/media48.m4a"/><Relationship Id="rId12" Type="http://schemas.openxmlformats.org/officeDocument/2006/relationships/audio" Target="../media/media50.m4a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6" Type="http://schemas.openxmlformats.org/officeDocument/2006/relationships/audio" Target="../media/media52.m4a"/><Relationship Id="rId1" Type="http://schemas.microsoft.com/office/2007/relationships/media" Target="../media/media45.m4a"/><Relationship Id="rId6" Type="http://schemas.openxmlformats.org/officeDocument/2006/relationships/audio" Target="../media/media47.m4a"/><Relationship Id="rId11" Type="http://schemas.microsoft.com/office/2007/relationships/media" Target="../media/media50.m4a"/><Relationship Id="rId5" Type="http://schemas.microsoft.com/office/2007/relationships/media" Target="../media/media47.m4a"/><Relationship Id="rId15" Type="http://schemas.microsoft.com/office/2007/relationships/media" Target="../media/media52.m4a"/><Relationship Id="rId10" Type="http://schemas.openxmlformats.org/officeDocument/2006/relationships/audio" Target="../media/media49.m4a"/><Relationship Id="rId19" Type="http://schemas.openxmlformats.org/officeDocument/2006/relationships/image" Target="../media/image3.png"/><Relationship Id="rId4" Type="http://schemas.openxmlformats.org/officeDocument/2006/relationships/audio" Target="../media/media46.m4a"/><Relationship Id="rId9" Type="http://schemas.microsoft.com/office/2007/relationships/media" Target="../media/media49.m4a"/><Relationship Id="rId14" Type="http://schemas.openxmlformats.org/officeDocument/2006/relationships/audio" Target="../media/media51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9.m4a"/><Relationship Id="rId13" Type="http://schemas.openxmlformats.org/officeDocument/2006/relationships/image" Target="../media/image3.png"/><Relationship Id="rId3" Type="http://schemas.microsoft.com/office/2007/relationships/media" Target="../media/media57.m4a"/><Relationship Id="rId7" Type="http://schemas.microsoft.com/office/2007/relationships/media" Target="../media/media59.m4a"/><Relationship Id="rId12" Type="http://schemas.openxmlformats.org/officeDocument/2006/relationships/image" Target="../media/image15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audio" Target="../media/media58.m4a"/><Relationship Id="rId11" Type="http://schemas.openxmlformats.org/officeDocument/2006/relationships/slideLayout" Target="../slideLayouts/slideLayout2.xml"/><Relationship Id="rId5" Type="http://schemas.microsoft.com/office/2007/relationships/media" Target="../media/media58.m4a"/><Relationship Id="rId10" Type="http://schemas.openxmlformats.org/officeDocument/2006/relationships/audio" Target="../media/media60.m4a"/><Relationship Id="rId4" Type="http://schemas.openxmlformats.org/officeDocument/2006/relationships/audio" Target="../media/media57.m4a"/><Relationship Id="rId9" Type="http://schemas.microsoft.com/office/2007/relationships/media" Target="../media/media60.m4a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media" Target="../media/media6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audio" Target="../media/media63.m4a"/><Relationship Id="rId5" Type="http://schemas.microsoft.com/office/2007/relationships/media" Target="../media/media63.m4a"/><Relationship Id="rId4" Type="http://schemas.openxmlformats.org/officeDocument/2006/relationships/audio" Target="../media/media62.m4a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8.m4a"/><Relationship Id="rId13" Type="http://schemas.openxmlformats.org/officeDocument/2006/relationships/slideLayout" Target="../slideLayouts/slideLayout2.xml"/><Relationship Id="rId3" Type="http://schemas.microsoft.com/office/2007/relationships/media" Target="../media/media66.m4a"/><Relationship Id="rId7" Type="http://schemas.microsoft.com/office/2007/relationships/media" Target="../media/media68.m4a"/><Relationship Id="rId12" Type="http://schemas.openxmlformats.org/officeDocument/2006/relationships/audio" Target="../media/media70.m4a"/><Relationship Id="rId2" Type="http://schemas.openxmlformats.org/officeDocument/2006/relationships/audio" Target="../media/media65.m4a"/><Relationship Id="rId16" Type="http://schemas.openxmlformats.org/officeDocument/2006/relationships/image" Target="../media/image3.png"/><Relationship Id="rId1" Type="http://schemas.microsoft.com/office/2007/relationships/media" Target="../media/media65.m4a"/><Relationship Id="rId6" Type="http://schemas.openxmlformats.org/officeDocument/2006/relationships/audio" Target="../media/media67.m4a"/><Relationship Id="rId11" Type="http://schemas.microsoft.com/office/2007/relationships/media" Target="../media/media70.m4a"/><Relationship Id="rId5" Type="http://schemas.microsoft.com/office/2007/relationships/media" Target="../media/media67.m4a"/><Relationship Id="rId15" Type="http://schemas.openxmlformats.org/officeDocument/2006/relationships/hyperlink" Target="mailto:marianne.david1@ac-orleans-tours.fr" TargetMode="External"/><Relationship Id="rId10" Type="http://schemas.openxmlformats.org/officeDocument/2006/relationships/audio" Target="../media/media69.m4a"/><Relationship Id="rId4" Type="http://schemas.openxmlformats.org/officeDocument/2006/relationships/audio" Target="../media/media66.m4a"/><Relationship Id="rId9" Type="http://schemas.microsoft.com/office/2007/relationships/media" Target="../media/media69.m4a"/><Relationship Id="rId14" Type="http://schemas.openxmlformats.org/officeDocument/2006/relationships/hyperlink" Target="mailto:geraldine.migne@ac-orleans-tours.f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hyperlink" Target="pi&#232;ces%20jointes%20diapo%202nde%2015/IMAGE-PIF-etudes-sup-2014_crop_600.png" TargetMode="External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audio" Target="../media/media11.m4a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276872"/>
            <a:ext cx="3313355" cy="165618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Après la 2</a:t>
            </a:r>
            <a:r>
              <a:rPr lang="fr-FR" baseline="30000" dirty="0" smtClean="0"/>
              <a:t>nde</a:t>
            </a:r>
            <a:r>
              <a:rPr lang="fr-FR" dirty="0" smtClean="0"/>
              <a:t> Générale et Technologique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33365" y="4077072"/>
            <a:ext cx="3511042" cy="2160240"/>
          </a:xfrm>
        </p:spPr>
        <p:txBody>
          <a:bodyPr>
            <a:normAutofit/>
          </a:bodyPr>
          <a:lstStyle/>
          <a:p>
            <a:r>
              <a:rPr lang="fr-FR" b="1" dirty="0" smtClean="0"/>
              <a:t>Géraldine </a:t>
            </a:r>
            <a:r>
              <a:rPr lang="fr-FR" b="1" dirty="0" err="1" smtClean="0"/>
              <a:t>Migné</a:t>
            </a:r>
            <a:endParaRPr lang="fr-FR" b="1" dirty="0" smtClean="0"/>
          </a:p>
          <a:p>
            <a:r>
              <a:rPr lang="fr-FR" b="1" dirty="0" smtClean="0"/>
              <a:t>Marianne </a:t>
            </a:r>
            <a:r>
              <a:rPr lang="fr-FR" b="1" dirty="0" err="1" smtClean="0"/>
              <a:t>Pautrot</a:t>
            </a:r>
            <a:r>
              <a:rPr lang="fr-FR" b="1" dirty="0" smtClean="0"/>
              <a:t>-David</a:t>
            </a:r>
          </a:p>
          <a:p>
            <a:endParaRPr lang="fr-FR" dirty="0" smtClean="0"/>
          </a:p>
          <a:p>
            <a:r>
              <a:rPr lang="fr-FR" dirty="0" smtClean="0"/>
              <a:t>Psychologues </a:t>
            </a:r>
          </a:p>
          <a:p>
            <a:r>
              <a:rPr lang="fr-FR" dirty="0" smtClean="0"/>
              <a:t>de l’Education Nationale </a:t>
            </a:r>
          </a:p>
          <a:p>
            <a:r>
              <a:rPr lang="fr-FR" dirty="0" smtClean="0"/>
              <a:t>		2021-2022</a:t>
            </a:r>
            <a:endParaRPr lang="fr-FR" sz="15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0314">
            <a:off x="454131" y="2089633"/>
            <a:ext cx="3374220" cy="2394016"/>
          </a:xfrm>
          <a:prstGeom prst="rect">
            <a:avLst/>
          </a:prstGeom>
        </p:spPr>
      </p:pic>
      <p:sp>
        <p:nvSpPr>
          <p:cNvPr id="5" name="Rectangle à coins arrondis 4"/>
          <p:cNvSpPr/>
          <p:nvPr/>
        </p:nvSpPr>
        <p:spPr>
          <a:xfrm rot="470523">
            <a:off x="2627784" y="693892"/>
            <a:ext cx="2232248" cy="1512950"/>
          </a:xfrm>
          <a:prstGeom prst="wedgeRoundRectCallout">
            <a:avLst>
              <a:gd name="adj1" fmla="val -30955"/>
              <a:gd name="adj2" fmla="val 6472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i="1" dirty="0" smtClean="0"/>
              <a:t>Diaporama commenté : pensez à mettre le son</a:t>
            </a:r>
            <a:endParaRPr lang="fr-FR" b="1" i="1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27"/>
    </mc:Choice>
    <mc:Fallback xmlns="">
      <p:transition spd="slow" advTm="1392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5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384784" cy="1143000"/>
          </a:xfrm>
        </p:spPr>
        <p:txBody>
          <a:bodyPr>
            <a:normAutofit/>
          </a:bodyPr>
          <a:lstStyle/>
          <a:p>
            <a:pPr algn="ctr"/>
            <a:r>
              <a:rPr lang="fr-FR" sz="3200" dirty="0" smtClean="0"/>
              <a:t>Pour bien connaître les spécialités :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1700808"/>
            <a:ext cx="7704856" cy="4104456"/>
          </a:xfrm>
        </p:spPr>
        <p:txBody>
          <a:bodyPr>
            <a:normAutofit/>
          </a:bodyPr>
          <a:lstStyle/>
          <a:p>
            <a:r>
              <a:rPr lang="fr-FR" dirty="0" smtClean="0"/>
              <a:t>En discuter avec les professeurs chargés de cette matière</a:t>
            </a:r>
          </a:p>
          <a:p>
            <a:endParaRPr lang="fr-FR" dirty="0" smtClean="0"/>
          </a:p>
          <a:p>
            <a:r>
              <a:rPr lang="fr-FR" dirty="0" smtClean="0"/>
              <a:t>Consulter le site horizons21.fr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3573016"/>
            <a:ext cx="3710053" cy="231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ww.education.gouv.fr/sites/default/files/styles/embed_image/public/2021-10/r-partition-de-la-note-finale-gt-octobre-95074.jpg?itok=DKavmuZV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52" y="279063"/>
            <a:ext cx="8147497" cy="62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5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6632DA77-BF23-43F7-991E-98D61B49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071563"/>
            <a:ext cx="62865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7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op1\Desktop\horaires-voie-technologique-2-mi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8828"/>
            <a:ext cx="48523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429085" y="1844824"/>
            <a:ext cx="28803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Des enseignements généraux</a:t>
            </a:r>
          </a:p>
          <a:p>
            <a:pPr algn="ctr"/>
            <a:r>
              <a:rPr lang="fr-FR" sz="2800" dirty="0" smtClean="0"/>
              <a:t> </a:t>
            </a:r>
            <a:r>
              <a:rPr lang="fr-FR" sz="4000" b="1" dirty="0" smtClean="0">
                <a:solidFill>
                  <a:schemeClr val="bg2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fr-FR" sz="2800" dirty="0" smtClean="0"/>
              <a:t>les enseignements de spécialités liés au bac technologique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614687" y="476672"/>
            <a:ext cx="2664296" cy="115212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La voie Technologique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90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u="sng" dirty="0" smtClean="0"/>
              <a:t>Bac Technologiques</a:t>
            </a:r>
            <a:endParaRPr lang="fr-FR" u="sng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STI2D</a:t>
            </a:r>
          </a:p>
          <a:p>
            <a:r>
              <a:rPr lang="fr-FR" dirty="0" smtClean="0"/>
              <a:t>STMG</a:t>
            </a:r>
          </a:p>
          <a:p>
            <a:r>
              <a:rPr lang="fr-FR" dirty="0" smtClean="0"/>
              <a:t>STL</a:t>
            </a:r>
          </a:p>
          <a:p>
            <a:r>
              <a:rPr lang="fr-FR" dirty="0" smtClean="0"/>
              <a:t>ST2S</a:t>
            </a:r>
          </a:p>
          <a:p>
            <a:r>
              <a:rPr lang="fr-FR" dirty="0" smtClean="0"/>
              <a:t>STAV</a:t>
            </a:r>
          </a:p>
          <a:p>
            <a:r>
              <a:rPr lang="fr-FR" dirty="0"/>
              <a:t>STHR</a:t>
            </a:r>
          </a:p>
          <a:p>
            <a:r>
              <a:rPr lang="fr-FR" dirty="0"/>
              <a:t>STD2A</a:t>
            </a:r>
          </a:p>
          <a:p>
            <a:r>
              <a:rPr lang="fr-FR" dirty="0" smtClean="0"/>
              <a:t>ST2MD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3347864" y="2564904"/>
            <a:ext cx="489654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2">
                    <a:lumMod val="50000"/>
                  </a:schemeClr>
                </a:solidFill>
              </a:rPr>
              <a:t>Enseignements communs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Français </a:t>
            </a:r>
            <a:r>
              <a:rPr lang="fr-FR" dirty="0"/>
              <a:t>/ philosophie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Histoire-géographie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Enseignement moral et civique (EMC)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Langue vivante 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Langue vivante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Mathématiques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EPS</a:t>
            </a:r>
          </a:p>
        </p:txBody>
      </p:sp>
      <p:sp>
        <p:nvSpPr>
          <p:cNvPr id="5" name="Accolade fermante 4"/>
          <p:cNvSpPr/>
          <p:nvPr/>
        </p:nvSpPr>
        <p:spPr>
          <a:xfrm>
            <a:off x="2483768" y="2348880"/>
            <a:ext cx="864096" cy="31683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7992888" cy="864096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Bac </a:t>
            </a:r>
            <a:r>
              <a:rPr lang="fr-FR" sz="2400" b="1" dirty="0" smtClean="0">
                <a:hlinkClick r:id="rId4" action="ppaction://hlinkfile"/>
              </a:rPr>
              <a:t>STI2D</a:t>
            </a:r>
            <a:r>
              <a:rPr lang="fr-FR" sz="2400" b="1" dirty="0" smtClean="0"/>
              <a:t> : Sciences et technologies de l’industrie et du développement durable </a:t>
            </a:r>
            <a:r>
              <a:rPr lang="fr-FR" sz="2400" dirty="0" smtClean="0"/>
              <a:t>(lycée Vaucanson)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492896"/>
            <a:ext cx="7344932" cy="3816424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sz="2000" u="sng" dirty="0" smtClean="0"/>
              <a:t>Spécialités de 1ère</a:t>
            </a:r>
          </a:p>
          <a:p>
            <a:r>
              <a:rPr lang="fr-FR" sz="2000" dirty="0" smtClean="0"/>
              <a:t>Innovation technologique</a:t>
            </a:r>
          </a:p>
          <a:p>
            <a:r>
              <a:rPr lang="fr-FR" sz="2000" dirty="0" smtClean="0"/>
              <a:t>Ingénierie et développement durable</a:t>
            </a:r>
          </a:p>
          <a:p>
            <a:r>
              <a:rPr lang="fr-FR" sz="2000" dirty="0" smtClean="0"/>
              <a:t>Physique-chimie et mathématiques</a:t>
            </a:r>
          </a:p>
          <a:p>
            <a:endParaRPr lang="fr-FR" sz="2000" dirty="0" smtClean="0"/>
          </a:p>
          <a:p>
            <a:pPr marL="68580" indent="0">
              <a:buNone/>
            </a:pPr>
            <a:r>
              <a:rPr lang="fr-FR" sz="2000" u="sng" dirty="0" smtClean="0"/>
              <a:t>1 spécialité </a:t>
            </a:r>
            <a:r>
              <a:rPr lang="fr-FR" sz="2000" u="sng" dirty="0"/>
              <a:t>au choix en </a:t>
            </a:r>
            <a:r>
              <a:rPr lang="fr-FR" sz="2000" u="sng" dirty="0" err="1" smtClean="0"/>
              <a:t>Term</a:t>
            </a:r>
            <a:endParaRPr lang="fr-FR" sz="2000" u="sng" dirty="0" smtClean="0"/>
          </a:p>
          <a:p>
            <a:r>
              <a:rPr lang="fr-FR" sz="2000" dirty="0" smtClean="0"/>
              <a:t>Architecture et construction (lycée </a:t>
            </a:r>
            <a:r>
              <a:rPr lang="fr-FR" sz="2000" dirty="0" err="1" smtClean="0"/>
              <a:t>Grandmont</a:t>
            </a:r>
            <a:r>
              <a:rPr lang="fr-FR" sz="2000" dirty="0" smtClean="0"/>
              <a:t>)</a:t>
            </a:r>
          </a:p>
          <a:p>
            <a:r>
              <a:rPr lang="fr-FR" sz="2000" dirty="0" smtClean="0"/>
              <a:t>Energies et environnement</a:t>
            </a:r>
          </a:p>
          <a:p>
            <a:r>
              <a:rPr lang="fr-FR" sz="2000" dirty="0" smtClean="0"/>
              <a:t>Innovation technologique et éco-conception</a:t>
            </a:r>
          </a:p>
          <a:p>
            <a:r>
              <a:rPr lang="fr-FR" sz="2000" dirty="0" smtClean="0"/>
              <a:t>Systèmes d’information et numérique</a:t>
            </a:r>
          </a:p>
          <a:p>
            <a:endParaRPr lang="fr-FR" sz="2000" dirty="0" smtClean="0"/>
          </a:p>
          <a:p>
            <a:endParaRPr lang="fr-FR" dirty="0" smtClean="0"/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220072" y="1628800"/>
            <a:ext cx="324036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pour des élèves qui veulent comprendre le fonctionnement des systèmes techniques de l’industrie, du quotidien et concevoir des produits innovants</a:t>
            </a:r>
            <a:endParaRPr lang="fr-FR" sz="1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1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352928" cy="936104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Bac </a:t>
            </a:r>
            <a:r>
              <a:rPr lang="fr-FR" sz="2400" b="1" dirty="0" smtClean="0">
                <a:hlinkClick r:id="rId8" action="ppaction://hlinkfile"/>
              </a:rPr>
              <a:t>STMG</a:t>
            </a:r>
            <a:r>
              <a:rPr lang="fr-FR" sz="2400" b="1" dirty="0" smtClean="0"/>
              <a:t> : Sciences et technologies du management et de la gestion </a:t>
            </a:r>
            <a:r>
              <a:rPr lang="fr-FR" sz="2000" dirty="0" smtClean="0"/>
              <a:t>(Choiseul, Balzac, </a:t>
            </a:r>
            <a:r>
              <a:rPr lang="fr-FR" sz="2000" dirty="0" err="1" smtClean="0"/>
              <a:t>PLCourier,Grandmont</a:t>
            </a:r>
            <a:r>
              <a:rPr lang="fr-FR" sz="2000" dirty="0" smtClean="0"/>
              <a:t>)</a:t>
            </a:r>
            <a:endParaRPr lang="fr-FR" sz="20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5576" y="2060848"/>
            <a:ext cx="7344932" cy="3913660"/>
          </a:xfrm>
        </p:spPr>
        <p:txBody>
          <a:bodyPr>
            <a:normAutofit fontScale="85000" lnSpcReduction="10000"/>
          </a:bodyPr>
          <a:lstStyle/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r>
              <a:rPr lang="fr-FR" u="sng" dirty="0"/>
              <a:t>Spécialités de 1ère</a:t>
            </a:r>
          </a:p>
          <a:p>
            <a:r>
              <a:rPr lang="fr-FR" dirty="0"/>
              <a:t>Management</a:t>
            </a:r>
          </a:p>
          <a:p>
            <a:r>
              <a:rPr lang="fr-FR" dirty="0"/>
              <a:t>Droit et économie</a:t>
            </a:r>
          </a:p>
          <a:p>
            <a:r>
              <a:rPr lang="fr-FR" dirty="0" smtClean="0"/>
              <a:t>Sciences et gestion du numérique</a:t>
            </a:r>
          </a:p>
          <a:p>
            <a:endParaRPr lang="fr-FR" dirty="0" smtClean="0"/>
          </a:p>
          <a:p>
            <a:pPr marL="68580" indent="0">
              <a:buNone/>
            </a:pPr>
            <a:r>
              <a:rPr lang="fr-FR" u="sng" dirty="0" smtClean="0"/>
              <a:t>1 spécialité à choisir en </a:t>
            </a:r>
            <a:r>
              <a:rPr lang="fr-FR" u="sng" dirty="0" err="1" smtClean="0"/>
              <a:t>Term</a:t>
            </a:r>
            <a:endParaRPr lang="fr-FR" u="sng" dirty="0" smtClean="0"/>
          </a:p>
          <a:p>
            <a:r>
              <a:rPr lang="fr-FR" dirty="0" smtClean="0"/>
              <a:t>Gestion et finance</a:t>
            </a:r>
          </a:p>
          <a:p>
            <a:r>
              <a:rPr lang="fr-FR" dirty="0" smtClean="0"/>
              <a:t>Mercatique</a:t>
            </a:r>
          </a:p>
          <a:p>
            <a:r>
              <a:rPr lang="fr-FR" dirty="0" smtClean="0"/>
              <a:t>Ressources humaines et communication</a:t>
            </a:r>
          </a:p>
          <a:p>
            <a:r>
              <a:rPr lang="fr-FR" dirty="0" smtClean="0"/>
              <a:t>Systèmes d’information et gestion (lycée PL Courier)</a:t>
            </a:r>
          </a:p>
          <a:p>
            <a:pPr marL="6858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214766" y="1844824"/>
            <a:ext cx="3096344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Pour des élèves intéressés par la gestion des organisations (ressources humaines, finance, contrôle de gestion,…)</a:t>
            </a:r>
            <a:endParaRPr lang="fr-FR" sz="1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8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70928" y="832314"/>
            <a:ext cx="7632966" cy="1143000"/>
          </a:xfrm>
        </p:spPr>
        <p:txBody>
          <a:bodyPr>
            <a:normAutofit/>
          </a:bodyPr>
          <a:lstStyle/>
          <a:p>
            <a:r>
              <a:rPr lang="fr-FR" sz="2700" b="1" dirty="0" smtClean="0"/>
              <a:t>Bac </a:t>
            </a:r>
            <a:r>
              <a:rPr lang="fr-FR" sz="2700" b="1" dirty="0" smtClean="0">
                <a:hlinkClick r:id="rId10" action="ppaction://hlinkfile"/>
              </a:rPr>
              <a:t>ST2S</a:t>
            </a:r>
            <a:r>
              <a:rPr lang="fr-FR" sz="2700" b="1" dirty="0" smtClean="0"/>
              <a:t> : Sciences et technologies de la santé et du social</a:t>
            </a:r>
            <a:r>
              <a:rPr lang="fr-FR" sz="2400" dirty="0" smtClean="0"/>
              <a:t> (lycée Choiseul)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852936"/>
            <a:ext cx="7632848" cy="2761532"/>
          </a:xfrm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r>
              <a:rPr lang="fr-FR" sz="8000" u="sng" dirty="0"/>
              <a:t>Spécialités de 1ère</a:t>
            </a:r>
          </a:p>
          <a:p>
            <a:r>
              <a:rPr lang="fr-FR" sz="8000" dirty="0" smtClean="0"/>
              <a:t>Physique et chimie pour la santé</a:t>
            </a:r>
          </a:p>
          <a:p>
            <a:r>
              <a:rPr lang="fr-FR" sz="8000" dirty="0" smtClean="0"/>
              <a:t>Biologie et physiopathologie humaines</a:t>
            </a:r>
          </a:p>
          <a:p>
            <a:r>
              <a:rPr lang="fr-FR" sz="8000" dirty="0" smtClean="0"/>
              <a:t>Sciences et techniques sanitaires et sociales</a:t>
            </a:r>
          </a:p>
          <a:p>
            <a:endParaRPr lang="fr-FR" sz="8000" dirty="0" smtClean="0"/>
          </a:p>
          <a:p>
            <a:pPr marL="68580" indent="0">
              <a:buNone/>
            </a:pPr>
            <a:r>
              <a:rPr lang="fr-FR" sz="8000" u="sng" dirty="0" smtClean="0"/>
              <a:t>Spécialités de Terminale </a:t>
            </a:r>
            <a:r>
              <a:rPr lang="fr-FR" sz="8000" dirty="0" smtClean="0"/>
              <a:t>:</a:t>
            </a:r>
          </a:p>
          <a:p>
            <a:r>
              <a:rPr lang="fr-FR" sz="8000" dirty="0"/>
              <a:t>S</a:t>
            </a:r>
            <a:r>
              <a:rPr lang="fr-FR" sz="8000" dirty="0" smtClean="0"/>
              <a:t>ciences </a:t>
            </a:r>
            <a:r>
              <a:rPr lang="fr-FR" sz="8000" dirty="0"/>
              <a:t>sanitaires et sociales </a:t>
            </a:r>
          </a:p>
          <a:p>
            <a:r>
              <a:rPr lang="fr-FR" sz="8000" dirty="0"/>
              <a:t>C</a:t>
            </a:r>
            <a:r>
              <a:rPr lang="fr-FR" sz="8000" dirty="0" smtClean="0"/>
              <a:t>himie</a:t>
            </a:r>
            <a:r>
              <a:rPr lang="fr-FR" sz="8000" dirty="0"/>
              <a:t>, biologie et physiopathologie </a:t>
            </a:r>
            <a:r>
              <a:rPr lang="fr-FR" sz="8000" dirty="0" smtClean="0"/>
              <a:t>humaines</a:t>
            </a:r>
            <a:endParaRPr lang="fr-FR" sz="8000" dirty="0"/>
          </a:p>
          <a:p>
            <a:endParaRPr lang="fr-FR" sz="5100" dirty="0" smtClean="0"/>
          </a:p>
          <a:p>
            <a:endParaRPr lang="fr-FR" dirty="0" smtClean="0"/>
          </a:p>
          <a:p>
            <a:pPr marL="6858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667590" y="1975314"/>
            <a:ext cx="2736304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Pour des élèves intéressés par la relations humaines et le travail dans le domaine du social ou paramédical</a:t>
            </a:r>
            <a:endParaRPr lang="fr-FR" sz="1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536356"/>
            <a:ext cx="7024744" cy="1143000"/>
          </a:xfrm>
        </p:spPr>
        <p:txBody>
          <a:bodyPr>
            <a:normAutofit/>
          </a:bodyPr>
          <a:lstStyle/>
          <a:p>
            <a:r>
              <a:rPr lang="fr-FR" sz="2700" b="1" dirty="0" smtClean="0"/>
              <a:t>Bac </a:t>
            </a:r>
            <a:r>
              <a:rPr lang="fr-FR" sz="2700" b="1" dirty="0">
                <a:hlinkClick r:id="rId14" action="ppaction://hlinkfile"/>
              </a:rPr>
              <a:t>STL</a:t>
            </a:r>
            <a:r>
              <a:rPr lang="fr-FR" sz="2700" b="1" dirty="0">
                <a:hlinkClick r:id="rId15" action="ppaction://hlinkfile"/>
              </a:rPr>
              <a:t> </a:t>
            </a:r>
            <a:r>
              <a:rPr lang="fr-FR" sz="2700" b="1" dirty="0" smtClean="0"/>
              <a:t>:Sciences et technologies de laboratoire </a:t>
            </a:r>
            <a:r>
              <a:rPr lang="fr-FR" sz="2400" dirty="0" smtClean="0"/>
              <a:t>(lycée </a:t>
            </a:r>
            <a:r>
              <a:rPr lang="fr-FR" sz="2400" dirty="0" err="1" smtClean="0"/>
              <a:t>Grandmont</a:t>
            </a:r>
            <a:r>
              <a:rPr lang="fr-FR" sz="2400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125115"/>
            <a:ext cx="8208912" cy="4057676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r>
              <a:rPr lang="fr-FR" sz="2200" u="sng" dirty="0"/>
              <a:t>Spécialités de 1ère</a:t>
            </a:r>
          </a:p>
          <a:p>
            <a:r>
              <a:rPr lang="fr-FR" sz="2200" dirty="0"/>
              <a:t>Biochimie biologie</a:t>
            </a:r>
          </a:p>
          <a:p>
            <a:r>
              <a:rPr lang="fr-FR" sz="2200" dirty="0" smtClean="0"/>
              <a:t>Physique-chimie et mathématiques</a:t>
            </a:r>
          </a:p>
          <a:p>
            <a:r>
              <a:rPr lang="fr-FR" sz="2200" dirty="0" smtClean="0"/>
              <a:t>Biotechnologie ou sciences physiques et chimiques en laboratoire</a:t>
            </a:r>
          </a:p>
          <a:p>
            <a:endParaRPr lang="fr-FR" sz="2200" dirty="0" smtClean="0"/>
          </a:p>
          <a:p>
            <a:pPr marL="68580" indent="0">
              <a:buNone/>
            </a:pPr>
            <a:r>
              <a:rPr lang="fr-FR" sz="2200" u="sng" dirty="0" smtClean="0"/>
              <a:t>Spécialités en Terminale :</a:t>
            </a:r>
            <a:endParaRPr lang="fr-FR" sz="2200" u="sng" dirty="0"/>
          </a:p>
          <a:p>
            <a:r>
              <a:rPr lang="fr-FR" sz="2200" dirty="0"/>
              <a:t>Physique-chimie et mathématiques.</a:t>
            </a:r>
          </a:p>
          <a:p>
            <a:r>
              <a:rPr lang="fr-FR" sz="2200" dirty="0">
                <a:solidFill>
                  <a:srgbClr val="000000"/>
                </a:solidFill>
                <a:hlinkClick r:id="rId16"/>
              </a:rPr>
              <a:t>Biochimie-biologie-biotechnologies</a:t>
            </a:r>
            <a:r>
              <a:rPr lang="fr-FR" sz="2200" dirty="0">
                <a:solidFill>
                  <a:srgbClr val="000000"/>
                </a:solidFill>
              </a:rPr>
              <a:t> ou </a:t>
            </a:r>
            <a:r>
              <a:rPr lang="fr-FR" sz="2200" dirty="0">
                <a:solidFill>
                  <a:srgbClr val="000000"/>
                </a:solidFill>
                <a:hlinkClick r:id="rId17"/>
              </a:rPr>
              <a:t>sciences physiques et chimiques en </a:t>
            </a:r>
            <a:r>
              <a:rPr lang="fr-FR" sz="2200" dirty="0" smtClean="0">
                <a:solidFill>
                  <a:srgbClr val="000000"/>
                </a:solidFill>
                <a:hlinkClick r:id="rId17"/>
              </a:rPr>
              <a:t>laboratoire</a:t>
            </a:r>
            <a:r>
              <a:rPr lang="fr-FR" sz="2200" dirty="0">
                <a:solidFill>
                  <a:srgbClr val="000000"/>
                </a:solidFill>
              </a:rPr>
              <a:t> (enseignements spécifiques en fonction du choix de 1re</a:t>
            </a:r>
            <a:r>
              <a:rPr lang="fr-FR" sz="2200" dirty="0" smtClean="0">
                <a:solidFill>
                  <a:srgbClr val="000000"/>
                </a:solidFill>
              </a:rPr>
              <a:t>)</a:t>
            </a:r>
            <a:endParaRPr lang="fr-FR" sz="2200" dirty="0">
              <a:solidFill>
                <a:srgbClr val="000000"/>
              </a:solidFill>
            </a:endParaRPr>
          </a:p>
          <a:p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436096" y="1625446"/>
            <a:ext cx="3168352" cy="1439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Pour des élèves qui s’intéressent aux manipulations en laboratoire en lien avec la santé, l’environnement, des bio-industries, industries chimiques …</a:t>
            </a:r>
            <a:endParaRPr lang="fr-FR" sz="1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7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4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85779"/>
            <a:ext cx="7920880" cy="1143000"/>
          </a:xfrm>
        </p:spPr>
        <p:txBody>
          <a:bodyPr>
            <a:normAutofit fontScale="90000"/>
          </a:bodyPr>
          <a:lstStyle/>
          <a:p>
            <a:r>
              <a:rPr lang="fr-FR" sz="2700" b="1" dirty="0" smtClean="0"/>
              <a:t>Bac </a:t>
            </a:r>
            <a:r>
              <a:rPr lang="fr-FR" sz="2700" b="1" dirty="0" smtClean="0">
                <a:hlinkClick r:id="rId8" action="ppaction://hlinkfile"/>
              </a:rPr>
              <a:t>STAV</a:t>
            </a:r>
            <a:r>
              <a:rPr lang="fr-FR" sz="2700" b="1" dirty="0" smtClean="0"/>
              <a:t> : Sciences et technologies de l’agronomie et du vivant </a:t>
            </a:r>
            <a:r>
              <a:rPr lang="fr-FR" sz="2400" dirty="0" smtClean="0"/>
              <a:t>(lycée agricole Fondettes)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40463" y="3041268"/>
            <a:ext cx="8118184" cy="1800200"/>
          </a:xfrm>
        </p:spPr>
        <p:txBody>
          <a:bodyPr>
            <a:normAutofit fontScale="25000" lnSpcReduction="20000"/>
          </a:bodyPr>
          <a:lstStyle/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r>
              <a:rPr lang="fr-FR" sz="8000" u="sng" dirty="0"/>
              <a:t>Spécialités de </a:t>
            </a:r>
            <a:r>
              <a:rPr lang="fr-FR" sz="8000" u="sng" dirty="0" smtClean="0"/>
              <a:t>1ère</a:t>
            </a:r>
            <a:endParaRPr lang="fr-FR" sz="8000" u="sng" dirty="0"/>
          </a:p>
          <a:p>
            <a:r>
              <a:rPr lang="fr-FR" sz="8000" dirty="0" smtClean="0"/>
              <a:t>Gestion des ressources et de l’alimentation</a:t>
            </a:r>
          </a:p>
          <a:p>
            <a:r>
              <a:rPr lang="fr-FR" sz="8000" dirty="0" smtClean="0"/>
              <a:t>Territoires et sociétés</a:t>
            </a:r>
          </a:p>
          <a:p>
            <a:r>
              <a:rPr lang="fr-FR" sz="8000" dirty="0" smtClean="0"/>
              <a:t>Technologie : à choisir parmi 5 domaines possibles</a:t>
            </a:r>
          </a:p>
          <a:p>
            <a:endParaRPr lang="fr-FR" sz="8000" dirty="0"/>
          </a:p>
          <a:p>
            <a:pPr marL="68580" indent="0">
              <a:buNone/>
            </a:pPr>
            <a:r>
              <a:rPr lang="fr-FR" sz="8000" u="sng" dirty="0" smtClean="0"/>
              <a:t>Spécialités en Terminale :</a:t>
            </a:r>
          </a:p>
          <a:p>
            <a:r>
              <a:rPr lang="fr-FR" sz="8000" dirty="0"/>
              <a:t>G</a:t>
            </a:r>
            <a:r>
              <a:rPr lang="fr-FR" sz="8000" dirty="0" smtClean="0"/>
              <a:t>estion </a:t>
            </a:r>
            <a:r>
              <a:rPr lang="fr-FR" sz="8000" dirty="0"/>
              <a:t>des ressources et de l'alimentation </a:t>
            </a:r>
          </a:p>
          <a:p>
            <a:r>
              <a:rPr lang="fr-FR" sz="8000" dirty="0"/>
              <a:t>T</a:t>
            </a:r>
            <a:r>
              <a:rPr lang="fr-FR" sz="8000" dirty="0" smtClean="0"/>
              <a:t>erritoires </a:t>
            </a:r>
            <a:r>
              <a:rPr lang="fr-FR" sz="8000" dirty="0"/>
              <a:t>et </a:t>
            </a:r>
            <a:r>
              <a:rPr lang="fr-FR" sz="8000" dirty="0" smtClean="0"/>
              <a:t>technologie: </a:t>
            </a:r>
            <a:r>
              <a:rPr lang="fr-FR" sz="8000" dirty="0"/>
              <a:t>l'élève continue à étudier le domaine technologique choisi en première. </a:t>
            </a:r>
            <a:endParaRPr lang="fr-FR" sz="8000" dirty="0" smtClean="0"/>
          </a:p>
          <a:p>
            <a:endParaRPr lang="fr-FR" sz="9600" dirty="0"/>
          </a:p>
          <a:p>
            <a:endParaRPr lang="fr-FR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5220072" y="1928779"/>
            <a:ext cx="324036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Pour les élèves motivés par la biologie : appliquée à l’environnement, l’agronomie et l’agro-alimentaire</a:t>
            </a:r>
            <a:endParaRPr lang="fr-FR" sz="1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0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8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692697"/>
            <a:ext cx="8352928" cy="864095"/>
          </a:xfrm>
        </p:spPr>
        <p:txBody>
          <a:bodyPr>
            <a:normAutofit fontScale="90000"/>
          </a:bodyPr>
          <a:lstStyle/>
          <a:p>
            <a:r>
              <a:rPr lang="fr-FR" sz="3200" dirty="0" smtClean="0"/>
              <a:t>Les psychologues de l’Education Nationale</a:t>
            </a:r>
            <a:br>
              <a:rPr lang="fr-FR" sz="3200" dirty="0" smtClean="0"/>
            </a:br>
            <a:r>
              <a:rPr lang="fr-FR" sz="2200" dirty="0" smtClean="0"/>
              <a:t>spécialité Education, Développement et Conseil en Orientation</a:t>
            </a:r>
            <a:endParaRPr lang="fr-FR" sz="2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899592" y="1584373"/>
            <a:ext cx="7704856" cy="4636492"/>
          </a:xfrm>
        </p:spPr>
        <p:txBody>
          <a:bodyPr>
            <a:noAutofit/>
          </a:bodyPr>
          <a:lstStyle/>
          <a:p>
            <a:r>
              <a:rPr lang="fr-FR" sz="2000" dirty="0" smtClean="0"/>
              <a:t>Au lycée  : prendre  rdv à la vie scolaire</a:t>
            </a:r>
          </a:p>
          <a:p>
            <a:pPr lvl="2"/>
            <a:r>
              <a:rPr lang="fr-FR" dirty="0" smtClean="0"/>
              <a:t>Le Mardi  : Mme </a:t>
            </a:r>
            <a:r>
              <a:rPr lang="fr-FR" dirty="0" err="1" smtClean="0"/>
              <a:t>Migné</a:t>
            </a:r>
            <a:endParaRPr lang="fr-FR" dirty="0" smtClean="0"/>
          </a:p>
          <a:p>
            <a:pPr lvl="2"/>
            <a:r>
              <a:rPr lang="fr-FR" dirty="0" smtClean="0"/>
              <a:t>Le Jeudi : Mme </a:t>
            </a:r>
            <a:r>
              <a:rPr lang="fr-FR" dirty="0" err="1" smtClean="0"/>
              <a:t>Pautrot</a:t>
            </a:r>
            <a:r>
              <a:rPr lang="fr-FR" dirty="0" smtClean="0"/>
              <a:t>-David</a:t>
            </a:r>
          </a:p>
          <a:p>
            <a:pPr marL="68580" indent="0">
              <a:buNone/>
            </a:pPr>
            <a:r>
              <a:rPr lang="fr-FR" sz="2000" dirty="0" smtClean="0"/>
              <a:t>	</a:t>
            </a:r>
          </a:p>
          <a:p>
            <a:r>
              <a:rPr lang="fr-FR" sz="2000" dirty="0" smtClean="0"/>
              <a:t>Au Centre d’Information et d’Orientation : CIO</a:t>
            </a:r>
          </a:p>
          <a:p>
            <a:pPr lvl="1"/>
            <a:r>
              <a:rPr lang="fr-FR" sz="1800" dirty="0" smtClean="0"/>
              <a:t>sur rendez-vous </a:t>
            </a:r>
          </a:p>
          <a:p>
            <a:pPr lvl="1"/>
            <a:r>
              <a:rPr lang="fr-FR" sz="1800" dirty="0"/>
              <a:t>T</a:t>
            </a:r>
            <a:r>
              <a:rPr lang="fr-FR" sz="1800" dirty="0" smtClean="0"/>
              <a:t>oute l’année (y compris vacances scolaires)</a:t>
            </a:r>
          </a:p>
          <a:p>
            <a:pPr marL="365760" lvl="1" indent="0">
              <a:buNone/>
            </a:pPr>
            <a:r>
              <a:rPr lang="fr-FR" sz="1800" dirty="0"/>
              <a:t>	</a:t>
            </a:r>
            <a:r>
              <a:rPr lang="fr-FR" sz="1800" dirty="0" smtClean="0"/>
              <a:t>		</a:t>
            </a:r>
            <a:r>
              <a:rPr lang="fr-FR" dirty="0" smtClean="0"/>
              <a:t>4 avenue Victor Hugo</a:t>
            </a:r>
          </a:p>
          <a:p>
            <a:pPr marL="365760" lvl="1" indent="0">
              <a:buNone/>
            </a:pPr>
            <a:r>
              <a:rPr lang="fr-FR" dirty="0"/>
              <a:t>	</a:t>
            </a:r>
            <a:r>
              <a:rPr lang="fr-FR" dirty="0" smtClean="0"/>
              <a:t>		37300 Joué-lès-Tours</a:t>
            </a:r>
          </a:p>
          <a:p>
            <a:pPr marL="365760" lvl="1" indent="0">
              <a:buNone/>
            </a:pPr>
            <a:r>
              <a:rPr lang="fr-FR" dirty="0"/>
              <a:t>	</a:t>
            </a:r>
            <a:r>
              <a:rPr lang="fr-FR" dirty="0" smtClean="0"/>
              <a:t>		Arrêt Tram : Hôtel de ville</a:t>
            </a:r>
          </a:p>
          <a:p>
            <a:pPr marL="685800" lvl="2" indent="0" algn="ctr">
              <a:buNone/>
            </a:pPr>
            <a:r>
              <a:rPr lang="fr-FR" dirty="0"/>
              <a:t>	</a:t>
            </a:r>
            <a:r>
              <a:rPr lang="fr-FR" dirty="0" smtClean="0"/>
              <a:t>02 38 83 49 41</a:t>
            </a:r>
          </a:p>
          <a:p>
            <a:pPr marL="685800" lvl="2" indent="0">
              <a:buNone/>
            </a:pPr>
            <a:r>
              <a:rPr lang="fr-FR" dirty="0" smtClean="0">
                <a:hlinkClick r:id="rId4"/>
              </a:rPr>
              <a:t>ciojoue@ac-orleans-tours.fr</a:t>
            </a:r>
            <a:endParaRPr lang="fr-FR" dirty="0" smtClean="0"/>
          </a:p>
          <a:p>
            <a:pPr marL="685800" lvl="2" indent="0" algn="ctr">
              <a:buNone/>
            </a:pPr>
            <a:r>
              <a:rPr lang="fr-FR" dirty="0" smtClean="0">
                <a:hlinkClick r:id="rId5"/>
              </a:rPr>
              <a:t>ce.ciotours@ac-orleans-tours.fr</a:t>
            </a:r>
            <a:endParaRPr lang="fr-FR" dirty="0" smtClean="0"/>
          </a:p>
          <a:p>
            <a:pPr marL="685800" lvl="2" indent="0" algn="ctr">
              <a:buNone/>
            </a:pPr>
            <a:endParaRPr lang="fr-FR" dirty="0"/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6"/>
    </mc:Choice>
    <mc:Fallback xmlns="">
      <p:transition spd="slow" advTm="278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776864" cy="1008112"/>
          </a:xfrm>
        </p:spPr>
        <p:txBody>
          <a:bodyPr>
            <a:normAutofit fontScale="90000"/>
          </a:bodyPr>
          <a:lstStyle/>
          <a:p>
            <a:r>
              <a:rPr lang="fr-FR" sz="2700" b="1" dirty="0" smtClean="0"/>
              <a:t>Bac </a:t>
            </a:r>
            <a:r>
              <a:rPr lang="fr-FR" sz="2700" b="1" dirty="0">
                <a:hlinkClick r:id="rId4" action="ppaction://hlinkfile"/>
              </a:rPr>
              <a:t>STHR </a:t>
            </a:r>
            <a:r>
              <a:rPr lang="fr-FR" sz="2700" b="1" dirty="0" smtClean="0"/>
              <a:t>: Sciences et technologies de l’hôtellerie et de la restauration </a:t>
            </a:r>
            <a:r>
              <a:rPr lang="fr-FR" sz="2400" dirty="0" smtClean="0"/>
              <a:t>(lycée hôtelier Blois)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2708920"/>
            <a:ext cx="7560840" cy="350897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sz="2000" u="sng" dirty="0" smtClean="0"/>
              <a:t>Spécialités </a:t>
            </a:r>
            <a:r>
              <a:rPr lang="fr-FR" sz="2000" u="sng" dirty="0"/>
              <a:t>de 1ère</a:t>
            </a:r>
          </a:p>
          <a:p>
            <a:r>
              <a:rPr lang="fr-FR" sz="2000" dirty="0" smtClean="0"/>
              <a:t>Enseignement scientifique alimentation -environnement</a:t>
            </a:r>
          </a:p>
          <a:p>
            <a:r>
              <a:rPr lang="fr-FR" sz="2000" dirty="0" smtClean="0"/>
              <a:t>Sciences et technologies culinaires et des services</a:t>
            </a:r>
          </a:p>
          <a:p>
            <a:r>
              <a:rPr lang="fr-FR" sz="2000" dirty="0"/>
              <a:t>Economie, gestion hôtelière </a:t>
            </a:r>
            <a:endParaRPr lang="fr-FR" sz="2000" dirty="0" smtClean="0"/>
          </a:p>
          <a:p>
            <a:endParaRPr lang="fr-FR" sz="2000" dirty="0"/>
          </a:p>
          <a:p>
            <a:pPr marL="68580" indent="0">
              <a:buNone/>
            </a:pPr>
            <a:r>
              <a:rPr lang="fr-FR" sz="2000" u="sng" dirty="0" smtClean="0"/>
              <a:t>Spécialités de Terminale</a:t>
            </a:r>
          </a:p>
          <a:p>
            <a:r>
              <a:rPr lang="fr-FR" sz="2000" dirty="0"/>
              <a:t>S</a:t>
            </a:r>
            <a:r>
              <a:rPr lang="fr-FR" sz="2000" dirty="0" smtClean="0"/>
              <a:t>ciences </a:t>
            </a:r>
            <a:r>
              <a:rPr lang="fr-FR" sz="2000" dirty="0"/>
              <a:t>et technologies culinaires et des services ; enseignements scientifique alimentation-environnement </a:t>
            </a:r>
          </a:p>
          <a:p>
            <a:r>
              <a:rPr lang="fr-FR" sz="2000" dirty="0"/>
              <a:t>E</a:t>
            </a:r>
            <a:r>
              <a:rPr lang="fr-FR" sz="2000" dirty="0" smtClean="0"/>
              <a:t>conomie-gestion </a:t>
            </a:r>
            <a:r>
              <a:rPr lang="fr-FR" sz="2000" dirty="0"/>
              <a:t>hôtelière </a:t>
            </a:r>
          </a:p>
          <a:p>
            <a:endParaRPr lang="fr-FR" sz="2000" dirty="0" smtClean="0"/>
          </a:p>
          <a:p>
            <a:endParaRPr lang="fr-FR" sz="2000" dirty="0"/>
          </a:p>
          <a:p>
            <a:endParaRPr lang="fr-FR" sz="2000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5004048" y="1772816"/>
            <a:ext cx="2952328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Pour les élèves attirés par les métiers de l’hôtellerie, de la réception et de la restauration</a:t>
            </a:r>
            <a:endParaRPr lang="fr-FR" sz="1400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9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560958" cy="1143000"/>
          </a:xfrm>
        </p:spPr>
        <p:txBody>
          <a:bodyPr>
            <a:normAutofit/>
          </a:bodyPr>
          <a:lstStyle/>
          <a:p>
            <a:r>
              <a:rPr lang="fr-FR" sz="2700" b="1" dirty="0" smtClean="0"/>
              <a:t>Bac </a:t>
            </a:r>
            <a:r>
              <a:rPr lang="fr-FR" sz="2700" b="1" dirty="0" smtClean="0">
                <a:hlinkClick r:id="rId14" action="ppaction://hlinkfile"/>
              </a:rPr>
              <a:t>STD2A</a:t>
            </a:r>
            <a:r>
              <a:rPr lang="fr-FR" sz="2700" b="1" dirty="0" smtClean="0"/>
              <a:t> : Sciences et technologies du design et des arts appliqués </a:t>
            </a:r>
            <a:r>
              <a:rPr lang="fr-FR" sz="2400" dirty="0" smtClean="0"/>
              <a:t>(lycée Choiseul)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926539"/>
            <a:ext cx="6912768" cy="3508977"/>
          </a:xfrm>
        </p:spPr>
        <p:txBody>
          <a:bodyPr>
            <a:normAutofit fontScale="77500" lnSpcReduction="20000"/>
          </a:bodyPr>
          <a:lstStyle/>
          <a:p>
            <a:pPr marL="68580" indent="0" algn="ctr">
              <a:buNone/>
            </a:pPr>
            <a:r>
              <a:rPr lang="fr-FR" sz="2300" b="1" i="1" dirty="0" smtClean="0"/>
              <a:t>Attention : recrutement en priorité pour les élèves de 2</a:t>
            </a:r>
            <a:r>
              <a:rPr lang="fr-FR" sz="2300" b="1" i="1" baseline="30000" dirty="0" smtClean="0"/>
              <a:t>nde</a:t>
            </a:r>
            <a:r>
              <a:rPr lang="fr-FR" sz="2300" b="1" i="1" dirty="0" smtClean="0"/>
              <a:t> ayant suivi l’option création et culture design</a:t>
            </a:r>
          </a:p>
          <a:p>
            <a:pPr marL="68580" indent="0">
              <a:buNone/>
            </a:pPr>
            <a:r>
              <a:rPr lang="fr-FR" dirty="0" smtClean="0">
                <a:hlinkClick r:id="rId15" action="ppaction://hlinkfile"/>
              </a:rPr>
              <a:t> </a:t>
            </a:r>
            <a:endParaRPr lang="fr-FR" dirty="0" smtClean="0"/>
          </a:p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endParaRPr lang="fr-FR" dirty="0"/>
          </a:p>
          <a:p>
            <a:pPr marL="68580" indent="0">
              <a:buNone/>
            </a:pPr>
            <a:r>
              <a:rPr lang="fr-FR" sz="2200" u="sng" dirty="0" smtClean="0"/>
              <a:t>Spécialités </a:t>
            </a:r>
            <a:r>
              <a:rPr lang="fr-FR" sz="2200" u="sng" dirty="0"/>
              <a:t>de 1ère</a:t>
            </a:r>
          </a:p>
          <a:p>
            <a:r>
              <a:rPr lang="fr-FR" sz="2200" dirty="0" smtClean="0"/>
              <a:t>Physique-chimie</a:t>
            </a:r>
          </a:p>
          <a:p>
            <a:r>
              <a:rPr lang="fr-FR" sz="2200" dirty="0" smtClean="0"/>
              <a:t>Outils et langages numériques</a:t>
            </a:r>
          </a:p>
          <a:p>
            <a:r>
              <a:rPr lang="fr-FR" sz="2200" dirty="0" smtClean="0"/>
              <a:t>Design et métiers d’art</a:t>
            </a:r>
          </a:p>
          <a:p>
            <a:endParaRPr lang="fr-FR" sz="2200" dirty="0" smtClean="0"/>
          </a:p>
          <a:p>
            <a:pPr marL="68580" indent="0">
              <a:buNone/>
            </a:pPr>
            <a:r>
              <a:rPr lang="fr-FR" sz="2200" u="sng" dirty="0" smtClean="0"/>
              <a:t>Spécialités de Terminale </a:t>
            </a:r>
          </a:p>
          <a:p>
            <a:r>
              <a:rPr lang="fr-FR" sz="2200" dirty="0"/>
              <a:t>A</a:t>
            </a:r>
            <a:r>
              <a:rPr lang="fr-FR" sz="2200" dirty="0" smtClean="0"/>
              <a:t>nalyse </a:t>
            </a:r>
            <a:r>
              <a:rPr lang="fr-FR" sz="2200" dirty="0"/>
              <a:t>et méthode en </a:t>
            </a:r>
            <a:r>
              <a:rPr lang="fr-FR" sz="2200" dirty="0" smtClean="0"/>
              <a:t>design</a:t>
            </a:r>
          </a:p>
          <a:p>
            <a:r>
              <a:rPr lang="fr-FR" sz="2200" dirty="0" smtClean="0"/>
              <a:t>Conception </a:t>
            </a:r>
            <a:r>
              <a:rPr lang="fr-FR" sz="2200" dirty="0"/>
              <a:t>et création en design et métiers </a:t>
            </a:r>
            <a:r>
              <a:rPr lang="fr-FR" sz="2200" dirty="0" smtClean="0"/>
              <a:t>d'art </a:t>
            </a:r>
          </a:p>
          <a:p>
            <a:endParaRPr lang="fr-FR" sz="2000" dirty="0" smtClean="0"/>
          </a:p>
          <a:p>
            <a:endParaRPr lang="fr-FR" dirty="0"/>
          </a:p>
          <a:p>
            <a:pPr marL="68580" indent="0">
              <a:buNone/>
            </a:pPr>
            <a:endParaRPr lang="fr-FR" sz="2000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5283749" y="2636912"/>
            <a:ext cx="3176801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Pour des élèves attirés par la créativité et la conception artistique</a:t>
            </a:r>
            <a:endParaRPr lang="fr-FR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9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89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ww.education.gouv.fr/sites/default/files/styles/embed_image/public/2021-10/r-partition-de-la-note-finale-gt-octobre-95074.jpg?itok=DKavmuZV"/>
          <p:cNvPicPr>
            <a:picLocks noGrp="1"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5"/>
            <a:ext cx="8208912" cy="629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Son enregistré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6060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6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6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5EE0F257-EA99-4525-8EB7-0E6B4CC7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071563"/>
            <a:ext cx="6286500" cy="471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1027664"/>
            <a:ext cx="7704856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Voie professionnelle </a:t>
            </a:r>
            <a:br>
              <a:rPr lang="fr-FR" dirty="0" smtClean="0"/>
            </a:br>
            <a:r>
              <a:rPr lang="fr-FR" sz="3100" dirty="0" smtClean="0"/>
              <a:t>(à voir avec PP et psychologue de l’EN)</a:t>
            </a:r>
            <a:endParaRPr lang="fr-FR" sz="31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2323652"/>
            <a:ext cx="7128908" cy="3508977"/>
          </a:xfrm>
        </p:spPr>
        <p:txBody>
          <a:bodyPr>
            <a:normAutofit/>
          </a:bodyPr>
          <a:lstStyle/>
          <a:p>
            <a:r>
              <a:rPr lang="fr-FR" dirty="0" smtClean="0"/>
              <a:t>Bac pro : </a:t>
            </a:r>
          </a:p>
          <a:p>
            <a:pPr marL="68580" indent="0">
              <a:buNone/>
            </a:pPr>
            <a:r>
              <a:rPr lang="fr-FR" dirty="0" smtClean="0"/>
              <a:t>	en 3 ans (en 2</a:t>
            </a:r>
            <a:r>
              <a:rPr lang="fr-FR" baseline="30000" dirty="0" smtClean="0"/>
              <a:t>nde</a:t>
            </a:r>
            <a:r>
              <a:rPr lang="fr-FR" dirty="0" smtClean="0"/>
              <a:t> pro)</a:t>
            </a:r>
          </a:p>
          <a:p>
            <a:pPr marL="68580" indent="0">
              <a:buNone/>
            </a:pPr>
            <a:r>
              <a:rPr lang="fr-FR" dirty="0" smtClean="0"/>
              <a:t>	ou 2 ans (en 1</a:t>
            </a:r>
            <a:r>
              <a:rPr lang="fr-FR" baseline="30000" dirty="0" smtClean="0"/>
              <a:t>ère</a:t>
            </a:r>
            <a:r>
              <a:rPr lang="fr-FR" dirty="0" smtClean="0"/>
              <a:t> pro) : dossier passerelle</a:t>
            </a:r>
          </a:p>
          <a:p>
            <a:r>
              <a:rPr lang="fr-FR" dirty="0" smtClean="0"/>
              <a:t>CAP en 2 ans</a:t>
            </a:r>
          </a:p>
          <a:p>
            <a:endParaRPr lang="fr-FR" dirty="0"/>
          </a:p>
          <a:p>
            <a:r>
              <a:rPr lang="fr-FR" dirty="0" smtClean="0"/>
              <a:t>Sous statut scolaire (Lycée Professionnel)</a:t>
            </a:r>
          </a:p>
          <a:p>
            <a:r>
              <a:rPr lang="fr-FR" dirty="0" smtClean="0"/>
              <a:t>Sous statut d’apprentissage (CFA ou certains Lycées Professionnels)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4895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altLang="fr-FR" sz="2000" u="sng" dirty="0">
                <a:solidFill>
                  <a:schemeClr val="tx1"/>
                </a:solidFill>
                <a:latin typeface="+mn-lt"/>
              </a:rPr>
              <a:t>Pour le conseil de classe du 2</a:t>
            </a:r>
            <a:r>
              <a:rPr lang="fr-FR" altLang="fr-FR" sz="2000" u="sng" baseline="30000" dirty="0">
                <a:solidFill>
                  <a:schemeClr val="tx1"/>
                </a:solidFill>
                <a:latin typeface="+mn-lt"/>
              </a:rPr>
              <a:t>ème</a:t>
            </a:r>
            <a:r>
              <a:rPr lang="fr-FR" altLang="fr-FR" sz="2000" u="sng" dirty="0">
                <a:solidFill>
                  <a:schemeClr val="tx1"/>
                </a:solidFill>
                <a:latin typeface="+mn-lt"/>
              </a:rPr>
              <a:t> trimestre :</a:t>
            </a:r>
            <a:br>
              <a:rPr lang="fr-FR" altLang="fr-FR" sz="2000" u="sng" dirty="0">
                <a:solidFill>
                  <a:schemeClr val="tx1"/>
                </a:solidFill>
                <a:latin typeface="+mn-lt"/>
              </a:rPr>
            </a:b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 - </a:t>
            </a:r>
            <a:r>
              <a:rPr lang="fr-FR" altLang="fr-FR" sz="2000" dirty="0" smtClean="0">
                <a:solidFill>
                  <a:schemeClr val="tx1"/>
                </a:solidFill>
                <a:latin typeface="+mn-lt"/>
              </a:rPr>
              <a:t>Vous faites </a:t>
            </a: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une proposition d’orientation </a:t>
            </a:r>
            <a:r>
              <a:rPr lang="fr-FR" altLang="fr-FR" sz="2000" dirty="0" smtClean="0">
                <a:solidFill>
                  <a:schemeClr val="tx1"/>
                </a:solidFill>
                <a:latin typeface="+mn-lt"/>
              </a:rPr>
              <a:t>et </a:t>
            </a: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le conseil de classe donne un avis provisoire</a:t>
            </a:r>
            <a:r>
              <a:rPr lang="fr-FR" altLang="fr-FR" sz="2000" dirty="0" smtClean="0">
                <a:solidFill>
                  <a:schemeClr val="tx1"/>
                </a:solidFill>
                <a:latin typeface="+mn-lt"/>
              </a:rPr>
              <a:t>.</a:t>
            </a:r>
            <a:br>
              <a:rPr lang="fr-FR" altLang="fr-FR" sz="2000" dirty="0" smtClean="0">
                <a:solidFill>
                  <a:schemeClr val="tx1"/>
                </a:solidFill>
                <a:latin typeface="+mn-lt"/>
              </a:rPr>
            </a:b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fr-FR" altLang="fr-FR" sz="2000" dirty="0">
                <a:solidFill>
                  <a:schemeClr val="tx1"/>
                </a:solidFill>
                <a:latin typeface="+mn-lt"/>
              </a:rPr>
            </a:b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fr-FR" altLang="fr-FR" sz="2000" dirty="0">
                <a:solidFill>
                  <a:schemeClr val="tx1"/>
                </a:solidFill>
                <a:latin typeface="+mn-lt"/>
              </a:rPr>
            </a:b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fr-FR" altLang="fr-FR" sz="2000" dirty="0">
                <a:solidFill>
                  <a:schemeClr val="tx1"/>
                </a:solidFill>
                <a:latin typeface="+mn-lt"/>
              </a:rPr>
            </a:br>
            <a:r>
              <a:rPr lang="fr-FR" altLang="fr-FR" sz="2000" u="sng" dirty="0">
                <a:solidFill>
                  <a:schemeClr val="tx1"/>
                </a:solidFill>
                <a:latin typeface="+mn-lt"/>
              </a:rPr>
              <a:t>Pour le conseil de classe du 3</a:t>
            </a:r>
            <a:r>
              <a:rPr lang="fr-FR" altLang="fr-FR" sz="2000" u="sng" baseline="30000" dirty="0">
                <a:solidFill>
                  <a:schemeClr val="tx1"/>
                </a:solidFill>
                <a:latin typeface="+mn-lt"/>
              </a:rPr>
              <a:t>ème</a:t>
            </a:r>
            <a:r>
              <a:rPr lang="fr-FR" altLang="fr-FR" sz="2000" u="sng" dirty="0">
                <a:solidFill>
                  <a:schemeClr val="tx1"/>
                </a:solidFill>
                <a:latin typeface="+mn-lt"/>
              </a:rPr>
              <a:t> trimestre :</a:t>
            </a: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fr-FR" altLang="fr-FR" sz="2000" dirty="0">
                <a:solidFill>
                  <a:schemeClr val="tx1"/>
                </a:solidFill>
                <a:latin typeface="+mn-lt"/>
              </a:rPr>
            </a:b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- Le conseil donnera un avis DEFINITIF sur </a:t>
            </a:r>
            <a:r>
              <a:rPr lang="fr-FR" altLang="fr-FR" sz="2000" dirty="0" smtClean="0">
                <a:solidFill>
                  <a:schemeClr val="tx1"/>
                </a:solidFill>
                <a:latin typeface="+mn-lt"/>
              </a:rPr>
              <a:t>vos </a:t>
            </a: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vœux  :</a:t>
            </a:r>
            <a:br>
              <a:rPr lang="fr-FR" altLang="fr-FR" sz="2000" dirty="0">
                <a:solidFill>
                  <a:schemeClr val="tx1"/>
                </a:solidFill>
                <a:latin typeface="+mn-lt"/>
              </a:rPr>
            </a:b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	Si accord     </a:t>
            </a:r>
            <a:r>
              <a:rPr lang="fr-FR" altLang="fr-FR" sz="2000" dirty="0" smtClean="0">
                <a:solidFill>
                  <a:schemeClr val="tx1"/>
                </a:solidFill>
                <a:latin typeface="+mn-lt"/>
              </a:rPr>
              <a:t>  </a:t>
            </a:r>
            <a:r>
              <a:rPr lang="fr-FR" altLang="fr-FR" sz="2000" dirty="0">
                <a:solidFill>
                  <a:schemeClr val="tx1"/>
                </a:solidFill>
                <a:latin typeface="Wingdings" panose="05000000000000000000" pitchFamily="2" charset="2"/>
              </a:rPr>
              <a:t>è</a:t>
            </a: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 demande d’orientation</a:t>
            </a:r>
            <a:br>
              <a:rPr lang="fr-FR" altLang="fr-FR" sz="2000" dirty="0">
                <a:solidFill>
                  <a:schemeClr val="tx1"/>
                </a:solidFill>
                <a:latin typeface="+mn-lt"/>
              </a:rPr>
            </a:b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	Si désaccord </a:t>
            </a:r>
            <a:r>
              <a:rPr lang="fr-FR" altLang="fr-FR" sz="2000" dirty="0" smtClean="0">
                <a:solidFill>
                  <a:schemeClr val="tx1"/>
                </a:solidFill>
                <a:latin typeface="Wingdings" panose="05000000000000000000" pitchFamily="2" charset="2"/>
              </a:rPr>
              <a:t>è</a:t>
            </a:r>
            <a:r>
              <a:rPr lang="fr-FR" altLang="fr-FR" sz="2000" dirty="0" smtClean="0">
                <a:solidFill>
                  <a:schemeClr val="tx1"/>
                </a:solidFill>
                <a:latin typeface="+mn-lt"/>
              </a:rPr>
              <a:t> dialogue </a:t>
            </a:r>
            <a:r>
              <a:rPr lang="fr-FR" altLang="fr-FR" sz="2000" dirty="0">
                <a:solidFill>
                  <a:schemeClr val="tx1"/>
                </a:solidFill>
                <a:latin typeface="+mn-lt"/>
              </a:rPr>
              <a:t>avec le </a:t>
            </a:r>
            <a:r>
              <a:rPr lang="fr-FR" altLang="fr-FR" sz="2000" dirty="0" smtClean="0">
                <a:solidFill>
                  <a:schemeClr val="tx1"/>
                </a:solidFill>
                <a:latin typeface="+mn-lt"/>
              </a:rPr>
              <a:t>lycée et parfois possibilité de commission d’appel.</a:t>
            </a:r>
            <a:endParaRPr lang="fr-FR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7272" y="1027664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u="sng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Calendrier de l’orientation</a:t>
            </a:r>
          </a:p>
        </p:txBody>
      </p:sp>
      <p:sp>
        <p:nvSpPr>
          <p:cNvPr id="4" name="AutoShape 2" descr="calendrier dessin - Envol de Prove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69" y="802814"/>
            <a:ext cx="2590800" cy="161925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5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415300" y="640245"/>
            <a:ext cx="7024744" cy="1143000"/>
          </a:xfrm>
        </p:spPr>
        <p:txBody>
          <a:bodyPr/>
          <a:lstStyle/>
          <a:p>
            <a:r>
              <a:rPr lang="fr-FR" dirty="0" smtClean="0"/>
              <a:t>Affectation en 1</a:t>
            </a:r>
            <a:r>
              <a:rPr lang="fr-FR" baseline="30000" dirty="0" smtClean="0"/>
              <a:t>ère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755576" y="2132856"/>
            <a:ext cx="7776864" cy="3816424"/>
          </a:xfrm>
        </p:spPr>
        <p:txBody>
          <a:bodyPr>
            <a:normAutofit/>
          </a:bodyPr>
          <a:lstStyle/>
          <a:p>
            <a:r>
              <a:rPr lang="fr-FR" u="sng" dirty="0"/>
              <a:t>Bac Général </a:t>
            </a:r>
            <a:r>
              <a:rPr lang="fr-FR" dirty="0"/>
              <a:t>: affectation par le lycée</a:t>
            </a:r>
          </a:p>
          <a:p>
            <a:pPr marL="68580" indent="0">
              <a:buNone/>
            </a:pPr>
            <a:r>
              <a:rPr lang="fr-FR" dirty="0">
                <a:solidFill>
                  <a:srgbClr val="FF0000"/>
                </a:solidFill>
              </a:rPr>
              <a:t>Attention</a:t>
            </a:r>
            <a:r>
              <a:rPr lang="fr-FR" dirty="0"/>
              <a:t> : si une des spécialités souhaitées n’existe pas au lycée Vaucanson, il faut faire une demande spécifique de changement de lycée </a:t>
            </a:r>
            <a:endParaRPr lang="fr-FR" dirty="0" smtClean="0"/>
          </a:p>
          <a:p>
            <a:pPr marL="68580" indent="0">
              <a:buNone/>
            </a:pPr>
            <a:endParaRPr lang="fr-FR" dirty="0"/>
          </a:p>
          <a:p>
            <a:r>
              <a:rPr lang="fr-FR" u="sng" dirty="0" smtClean="0"/>
              <a:t>Bacs </a:t>
            </a:r>
            <a:r>
              <a:rPr lang="fr-FR" u="sng" dirty="0"/>
              <a:t>Technologiques </a:t>
            </a:r>
            <a:r>
              <a:rPr lang="fr-FR" dirty="0"/>
              <a:t>: </a:t>
            </a:r>
            <a:r>
              <a:rPr lang="fr-FR" dirty="0" smtClean="0"/>
              <a:t>formulation de vœux et affectation </a:t>
            </a:r>
            <a:r>
              <a:rPr lang="fr-FR" dirty="0"/>
              <a:t>par procédure </a:t>
            </a:r>
            <a:r>
              <a:rPr lang="fr-FR" dirty="0" smtClean="0"/>
              <a:t>informatisée AFFELNET</a:t>
            </a:r>
            <a:endParaRPr lang="fr-FR" dirty="0"/>
          </a:p>
          <a:p>
            <a:pPr marL="68580" indent="0">
              <a:buNone/>
            </a:pPr>
            <a:endParaRPr lang="fr-FR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7468">
            <a:off x="6316464" y="306870"/>
            <a:ext cx="1819275" cy="1809750"/>
          </a:xfrm>
          <a:prstGeom prst="rect">
            <a:avLst/>
          </a:prstGeom>
        </p:spPr>
      </p:pic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3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3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3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56061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1600" y="692696"/>
            <a:ext cx="7024744" cy="1143000"/>
          </a:xfrm>
        </p:spPr>
        <p:txBody>
          <a:bodyPr/>
          <a:lstStyle/>
          <a:p>
            <a:r>
              <a:rPr lang="fr-FR" dirty="0" smtClean="0"/>
              <a:t>Quelques ressources …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 smtClean="0"/>
              <a:t>seconde-premieres2021-2022.fr</a:t>
            </a:r>
          </a:p>
          <a:p>
            <a:pPr marL="68580" indent="0">
              <a:buNone/>
            </a:pPr>
            <a:endParaRPr lang="fr-FR" b="1" dirty="0" smtClean="0"/>
          </a:p>
          <a:p>
            <a:r>
              <a:rPr lang="fr-FR" b="1" dirty="0" smtClean="0"/>
              <a:t>horizons21.fr</a:t>
            </a:r>
            <a:endParaRPr lang="fr-FR" b="1" dirty="0"/>
          </a:p>
          <a:p>
            <a:endParaRPr lang="fr-FR" b="1" dirty="0"/>
          </a:p>
          <a:p>
            <a:r>
              <a:rPr lang="fr-FR" b="1" dirty="0" smtClean="0"/>
              <a:t>quandjepasselebac.fr</a:t>
            </a:r>
          </a:p>
          <a:p>
            <a:endParaRPr lang="fr-FR" b="1" dirty="0"/>
          </a:p>
          <a:p>
            <a:r>
              <a:rPr lang="fr-FR" b="1" dirty="0" smtClean="0"/>
              <a:t>eduscol-education.fr</a:t>
            </a:r>
          </a:p>
          <a:p>
            <a:endParaRPr lang="fr-FR" b="1" dirty="0"/>
          </a:p>
          <a:p>
            <a:r>
              <a:rPr lang="fr-FR" b="1" dirty="0" smtClean="0"/>
              <a:t>onisep.fr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996952"/>
            <a:ext cx="3240360" cy="3161779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" y="1052736"/>
            <a:ext cx="345638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789040"/>
            <a:ext cx="3341171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45024"/>
            <a:ext cx="357159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6" y="980728"/>
            <a:ext cx="3557125" cy="2223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8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14928"/>
            <a:ext cx="7024744" cy="68588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Merci de votre attention !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0" y="1700808"/>
            <a:ext cx="6984892" cy="3888432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pPr marL="68580" indent="0" algn="ctr">
              <a:buNone/>
            </a:pPr>
            <a:r>
              <a:rPr lang="fr-FR" b="1" u="sng" dirty="0" smtClean="0"/>
              <a:t>Les psychologues de l’Education Nationale </a:t>
            </a:r>
          </a:p>
          <a:p>
            <a:pPr marL="68580" indent="0" algn="ctr">
              <a:buNone/>
            </a:pPr>
            <a:r>
              <a:rPr lang="fr-FR" dirty="0" smtClean="0"/>
              <a:t>(Education, Développement et Conseil en Orientation scolaire </a:t>
            </a:r>
            <a:r>
              <a:rPr lang="fr-FR" smtClean="0"/>
              <a:t>et professionnelle)</a:t>
            </a:r>
            <a:endParaRPr lang="fr-FR" dirty="0" smtClean="0"/>
          </a:p>
          <a:p>
            <a:pPr marL="68580" indent="0" algn="ctr">
              <a:buNone/>
            </a:pPr>
            <a:endParaRPr lang="fr-FR" dirty="0"/>
          </a:p>
          <a:p>
            <a:pPr marL="68580" indent="0" algn="ctr">
              <a:buNone/>
            </a:pPr>
            <a:r>
              <a:rPr lang="fr-FR" dirty="0" smtClean="0"/>
              <a:t>Pour poser vos questions :</a:t>
            </a:r>
          </a:p>
          <a:p>
            <a:pPr marL="68580" indent="0" algn="ctr">
              <a:buNone/>
            </a:pPr>
            <a:r>
              <a:rPr lang="fr-FR" dirty="0" smtClean="0">
                <a:solidFill>
                  <a:srgbClr val="000000"/>
                </a:solidFill>
                <a:hlinkClick r:id="rId14"/>
              </a:rPr>
              <a:t>geraldine.migne@ac-orleans-tours.fr</a:t>
            </a:r>
            <a:endParaRPr lang="fr-FR" dirty="0" smtClean="0">
              <a:solidFill>
                <a:srgbClr val="000000"/>
              </a:solidFill>
            </a:endParaRPr>
          </a:p>
          <a:p>
            <a:pPr marL="68580" indent="0" algn="ctr">
              <a:buNone/>
            </a:pPr>
            <a:r>
              <a:rPr lang="fr-FR" dirty="0" smtClean="0">
                <a:solidFill>
                  <a:srgbClr val="000000"/>
                </a:solidFill>
                <a:hlinkClick r:id="rId15"/>
              </a:rPr>
              <a:t>marianne.david1@ac-orleans-tours.fr</a:t>
            </a:r>
            <a:endParaRPr lang="fr-FR" dirty="0" smtClean="0">
              <a:solidFill>
                <a:srgbClr val="000000"/>
              </a:solidFill>
            </a:endParaRPr>
          </a:p>
          <a:p>
            <a:pPr marL="68580" indent="0" algn="ctr">
              <a:buNone/>
            </a:pPr>
            <a:endParaRPr lang="fr-FR" dirty="0">
              <a:solidFill>
                <a:srgbClr val="000000"/>
              </a:solidFill>
            </a:endParaRPr>
          </a:p>
          <a:p>
            <a:pPr marL="68580" indent="0" algn="ctr">
              <a:buNone/>
            </a:pPr>
            <a:endParaRPr lang="fr-FR" dirty="0" smtClean="0"/>
          </a:p>
          <a:p>
            <a:pPr marL="68580" indent="0" algn="ctr">
              <a:buNone/>
            </a:pPr>
            <a:endParaRPr lang="fr-FR" dirty="0" smtClean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on enregistré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Son enregistré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2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87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9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539552" y="938412"/>
            <a:ext cx="4680520" cy="1338459"/>
          </a:xfrm>
        </p:spPr>
        <p:txBody>
          <a:bodyPr>
            <a:normAutofit/>
          </a:bodyPr>
          <a:lstStyle/>
          <a:p>
            <a:r>
              <a:rPr lang="fr-FR" sz="3200" dirty="0" smtClean="0"/>
              <a:t>Les psychologues de l’Education Nationale</a:t>
            </a:r>
            <a:endParaRPr lang="fr-FR" sz="3200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38910" y="2623484"/>
            <a:ext cx="8280920" cy="402317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r-FR" b="1" u="sng" dirty="0"/>
              <a:t>Espace d’écoute libre et confidentiel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A propos de différentes </a:t>
            </a:r>
            <a:r>
              <a:rPr lang="fr-FR" dirty="0" smtClean="0"/>
              <a:t>problématiques adolescentes parfois liées </a:t>
            </a:r>
            <a:r>
              <a:rPr lang="fr-FR" dirty="0"/>
              <a:t>à la scolarité</a:t>
            </a:r>
            <a:r>
              <a:rPr lang="fr-FR" dirty="0" smtClean="0"/>
              <a:t>.</a:t>
            </a:r>
          </a:p>
          <a:p>
            <a:pPr marL="68580" indent="0">
              <a:buNone/>
            </a:pPr>
            <a:r>
              <a:rPr lang="fr-FR" dirty="0"/>
              <a:t/>
            </a:r>
            <a:br>
              <a:rPr lang="fr-FR" dirty="0"/>
            </a:br>
            <a:r>
              <a:rPr lang="fr-FR" b="1" u="sng" dirty="0" smtClean="0"/>
              <a:t>Aide </a:t>
            </a:r>
            <a:r>
              <a:rPr lang="fr-FR" b="1" u="sng" dirty="0"/>
              <a:t>dans la construction du projet d’orientation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Centres d’intérêts, motivations, </a:t>
            </a:r>
            <a:r>
              <a:rPr lang="fr-FR" dirty="0" smtClean="0"/>
              <a:t>capacités scolaires, </a:t>
            </a:r>
            <a:r>
              <a:rPr lang="fr-FR" dirty="0"/>
              <a:t>informations sur les études et les formations…</a:t>
            </a:r>
            <a:br>
              <a:rPr lang="fr-FR" dirty="0"/>
            </a:br>
            <a:endParaRPr lang="fr-FR" dirty="0"/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810">
            <a:off x="4811142" y="203526"/>
            <a:ext cx="4125402" cy="24391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875842">
            <a:off x="6328754" y="2197884"/>
            <a:ext cx="878979" cy="3392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0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96"/>
    </mc:Choice>
    <mc:Fallback xmlns="">
      <p:transition spd="slow" advTm="278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347864" y="5437814"/>
            <a:ext cx="3003222" cy="793412"/>
            <a:chOff x="2016" y="3398"/>
            <a:chExt cx="2246" cy="386"/>
          </a:xfrm>
        </p:grpSpPr>
        <p:sp>
          <p:nvSpPr>
            <p:cNvPr id="10256" name="Rectangle 5"/>
            <p:cNvSpPr>
              <a:spLocks noChangeArrowheads="1"/>
            </p:cNvSpPr>
            <p:nvPr/>
          </p:nvSpPr>
          <p:spPr bwMode="auto">
            <a:xfrm>
              <a:off x="2016" y="3408"/>
              <a:ext cx="2246" cy="376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319" name="Rectangle 7"/>
            <p:cNvSpPr>
              <a:spLocks noChangeArrowheads="1"/>
            </p:cNvSpPr>
            <p:nvPr/>
          </p:nvSpPr>
          <p:spPr bwMode="auto">
            <a:xfrm>
              <a:off x="2520" y="3398"/>
              <a:ext cx="1200" cy="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2</a:t>
              </a:r>
              <a:r>
                <a:rPr lang="fr-FR" sz="3200" b="1" baseline="30000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nde</a:t>
              </a:r>
              <a:r>
                <a:rPr lang="fr-FR" sz="32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 GT</a:t>
              </a:r>
              <a:endParaRPr lang="fr-FR" sz="32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562708" y="764704"/>
            <a:ext cx="3657600" cy="4032448"/>
          </a:xfrm>
          <a:prstGeom prst="rect">
            <a:avLst/>
          </a:prstGeom>
          <a:solidFill>
            <a:schemeClr val="bg2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 sz="2400" dirty="0"/>
          </a:p>
        </p:txBody>
      </p:sp>
      <p:sp>
        <p:nvSpPr>
          <p:cNvPr id="13322" name="Rectangle 10"/>
          <p:cNvSpPr>
            <a:spLocks noChangeArrowheads="1"/>
          </p:cNvSpPr>
          <p:nvPr/>
        </p:nvSpPr>
        <p:spPr bwMode="auto">
          <a:xfrm>
            <a:off x="4855223" y="764705"/>
            <a:ext cx="3656135" cy="4032447"/>
          </a:xfrm>
          <a:prstGeom prst="rect">
            <a:avLst/>
          </a:prstGeom>
          <a:solidFill>
            <a:schemeClr val="bg2">
              <a:alpha val="50195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755576" y="895660"/>
            <a:ext cx="3382631" cy="1139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287338" indent="-287338" algn="ctr"/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fr-FR" sz="28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ère</a:t>
            </a: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fr-F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générale</a:t>
            </a:r>
          </a:p>
          <a:p>
            <a:pPr marL="287338" indent="-287338" algn="ctr"/>
            <a:r>
              <a:rPr lang="fr-FR" sz="2000" b="1" i="1" dirty="0">
                <a:latin typeface="Times New Roman" pitchFamily="18" charset="0"/>
              </a:rPr>
              <a:t>3 spécialités à </a:t>
            </a:r>
            <a:r>
              <a:rPr lang="fr-FR" sz="2000" b="1" i="1" dirty="0" smtClean="0">
                <a:latin typeface="Times New Roman" pitchFamily="18" charset="0"/>
              </a:rPr>
              <a:t>choisir</a:t>
            </a:r>
          </a:p>
          <a:p>
            <a:pPr marL="287338" indent="-287338" algn="ctr"/>
            <a:r>
              <a:rPr lang="fr-FR" sz="2000" b="1" i="1" dirty="0" smtClean="0">
                <a:latin typeface="Times New Roman" pitchFamily="18" charset="0"/>
              </a:rPr>
              <a:t> </a:t>
            </a:r>
            <a:r>
              <a:rPr lang="fr-FR" sz="2000" b="1" i="1" dirty="0">
                <a:latin typeface="Times New Roman" pitchFamily="18" charset="0"/>
              </a:rPr>
              <a:t>pour </a:t>
            </a:r>
            <a:r>
              <a:rPr lang="fr-FR" sz="2000" b="1" i="1" dirty="0" smtClean="0">
                <a:latin typeface="Times New Roman" pitchFamily="18" charset="0"/>
              </a:rPr>
              <a:t>la classe </a:t>
            </a:r>
            <a:r>
              <a:rPr lang="fr-FR" sz="2000" b="1" i="1" dirty="0">
                <a:latin typeface="Times New Roman" pitchFamily="18" charset="0"/>
              </a:rPr>
              <a:t>de 1ère</a:t>
            </a:r>
            <a:endParaRPr lang="fr-FR" sz="20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4923692" y="806242"/>
            <a:ext cx="3938954" cy="1631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287338" indent="-287338" algn="ctr"/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fr-FR" sz="2800" b="1" baseline="30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ère</a:t>
            </a: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technologique</a:t>
            </a:r>
            <a:endParaRPr lang="fr-FR" sz="32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marL="287338" indent="-287338" algn="ctr"/>
            <a:r>
              <a:rPr lang="fr-FR" sz="2400" b="1" dirty="0" smtClean="0">
                <a:latin typeface="Times New Roman" pitchFamily="18" charset="0"/>
              </a:rPr>
              <a:t>STI2D,ST2S, STL</a:t>
            </a:r>
            <a:r>
              <a:rPr lang="fr-FR" sz="2400" b="1" dirty="0">
                <a:latin typeface="Times New Roman" pitchFamily="18" charset="0"/>
              </a:rPr>
              <a:t>, STAV,</a:t>
            </a:r>
          </a:p>
          <a:p>
            <a:pPr marL="287338" indent="-287338" algn="ctr"/>
            <a:r>
              <a:rPr lang="fr-FR" sz="2400" b="1" dirty="0">
                <a:latin typeface="Times New Roman" pitchFamily="18" charset="0"/>
              </a:rPr>
              <a:t> STMG</a:t>
            </a:r>
            <a:r>
              <a:rPr lang="fr-FR" sz="2400" b="1" dirty="0" smtClean="0">
                <a:latin typeface="Times New Roman" pitchFamily="18" charset="0"/>
              </a:rPr>
              <a:t>, STHR, STD2A, S2TMD</a:t>
            </a:r>
            <a:endParaRPr lang="fr-FR" sz="2400" b="1" dirty="0">
              <a:latin typeface="Times New Roman" pitchFamily="18" charset="0"/>
            </a:endParaRP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674894" y="2414751"/>
            <a:ext cx="3433228" cy="87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buClr>
                <a:srgbClr val="CC0000"/>
              </a:buClr>
              <a:buSzPct val="120000"/>
            </a:pPr>
            <a:r>
              <a:rPr lang="fr-FR" sz="2400" dirty="0" smtClean="0">
                <a:latin typeface="Times New Roman" pitchFamily="18" charset="0"/>
              </a:rPr>
              <a:t>Objectif : </a:t>
            </a:r>
            <a:r>
              <a:rPr lang="fr-FR" sz="2400" dirty="0">
                <a:latin typeface="Times New Roman" pitchFamily="18" charset="0"/>
              </a:rPr>
              <a:t>approfondir </a:t>
            </a:r>
            <a:r>
              <a:rPr lang="fr-FR" sz="2400" dirty="0" smtClean="0">
                <a:latin typeface="Times New Roman" pitchFamily="18" charset="0"/>
              </a:rPr>
              <a:t>les </a:t>
            </a:r>
            <a:r>
              <a:rPr lang="fr-FR" sz="2400" b="1" i="1" dirty="0" smtClean="0">
                <a:latin typeface="Times New Roman" pitchFamily="18" charset="0"/>
              </a:rPr>
              <a:t>matières générales</a:t>
            </a:r>
          </a:p>
          <a:p>
            <a:pPr algn="r">
              <a:buClr>
                <a:srgbClr val="CC0000"/>
              </a:buClr>
              <a:buSzPct val="120000"/>
            </a:pPr>
            <a:r>
              <a:rPr lang="fr-FR" sz="2400" b="1" i="1" dirty="0" smtClean="0">
                <a:latin typeface="Times New Roman" pitchFamily="18" charset="0"/>
              </a:rPr>
              <a:t> </a:t>
            </a:r>
          </a:p>
          <a:p>
            <a:pPr algn="r">
              <a:buClr>
                <a:srgbClr val="CC0000"/>
              </a:buClr>
              <a:buSzPct val="120000"/>
            </a:pPr>
            <a:endParaRPr lang="fr-FR" sz="2400" b="1" i="1" dirty="0">
              <a:latin typeface="Times New Roman" pitchFamily="18" charset="0"/>
            </a:endParaRPr>
          </a:p>
          <a:p>
            <a:pPr algn="r">
              <a:buClr>
                <a:srgbClr val="CC0000"/>
              </a:buClr>
              <a:buSzPct val="120000"/>
            </a:pPr>
            <a:endParaRPr lang="fr-FR" sz="2400" b="1" i="1" dirty="0" smtClean="0">
              <a:latin typeface="Times New Roman" pitchFamily="18" charset="0"/>
            </a:endParaRPr>
          </a:p>
          <a:p>
            <a:pPr algn="ctr">
              <a:buClr>
                <a:srgbClr val="CC0000"/>
              </a:buClr>
              <a:buSzPct val="120000"/>
            </a:pPr>
            <a:r>
              <a:rPr lang="fr-FR" sz="2000" dirty="0">
                <a:latin typeface="Times New Roman" pitchFamily="18" charset="0"/>
              </a:rPr>
              <a:t>		</a:t>
            </a:r>
            <a:endParaRPr lang="fr-FR" sz="2400" b="1" i="1" dirty="0">
              <a:latin typeface="Times New Roman" pitchFamily="18" charset="0"/>
            </a:endParaRPr>
          </a:p>
        </p:txBody>
      </p:sp>
      <p:sp>
        <p:nvSpPr>
          <p:cNvPr id="13326" name="Rectangle 14"/>
          <p:cNvSpPr>
            <a:spLocks noChangeArrowheads="1"/>
          </p:cNvSpPr>
          <p:nvPr/>
        </p:nvSpPr>
        <p:spPr bwMode="auto">
          <a:xfrm>
            <a:off x="591199" y="3780172"/>
            <a:ext cx="3376246" cy="1147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buClr>
                <a:srgbClr val="CC0000"/>
              </a:buClr>
              <a:buSzPct val="120000"/>
            </a:pPr>
            <a:r>
              <a:rPr lang="fr-FR" sz="2400" dirty="0" smtClean="0">
                <a:latin typeface="Times New Roman" pitchFamily="18" charset="0"/>
              </a:rPr>
              <a:t>ET </a:t>
            </a:r>
            <a:r>
              <a:rPr lang="fr-FR" sz="2400" dirty="0">
                <a:latin typeface="Times New Roman" pitchFamily="18" charset="0"/>
              </a:rPr>
              <a:t>envisager des </a:t>
            </a:r>
            <a:r>
              <a:rPr lang="fr-FR" sz="2400" b="1" i="1" dirty="0">
                <a:latin typeface="Times New Roman" pitchFamily="18" charset="0"/>
                <a:hlinkClick r:id="rId5" action="ppaction://hlinkfile"/>
              </a:rPr>
              <a:t>études</a:t>
            </a:r>
            <a:r>
              <a:rPr lang="fr-FR" sz="2000" b="1" i="1" dirty="0">
                <a:latin typeface="Times New Roman" pitchFamily="18" charset="0"/>
                <a:hlinkClick r:id="rId5" action="ppaction://hlinkfile"/>
              </a:rPr>
              <a:t> </a:t>
            </a:r>
            <a:r>
              <a:rPr lang="fr-FR" sz="2400" b="1" i="1" dirty="0">
                <a:latin typeface="Times New Roman" pitchFamily="18" charset="0"/>
                <a:hlinkClick r:id="rId5" action="ppaction://hlinkfile"/>
              </a:rPr>
              <a:t>supérieures </a:t>
            </a:r>
            <a:r>
              <a:rPr lang="fr-FR" sz="2400" b="1" i="1" dirty="0">
                <a:latin typeface="Times New Roman" pitchFamily="18" charset="0"/>
              </a:rPr>
              <a:t>‘longues’</a:t>
            </a:r>
            <a:r>
              <a:rPr lang="fr-FR" sz="2000" b="1" i="1" dirty="0">
                <a:latin typeface="Times New Roman" pitchFamily="18" charset="0"/>
              </a:rPr>
              <a:t>     </a:t>
            </a:r>
            <a:br>
              <a:rPr lang="fr-FR" sz="2000" b="1" i="1" dirty="0">
                <a:latin typeface="Times New Roman" pitchFamily="18" charset="0"/>
              </a:rPr>
            </a:br>
            <a:endParaRPr lang="fr-FR" sz="2000" b="1" i="1" dirty="0">
              <a:latin typeface="Times New Roman" pitchFamily="18" charset="0"/>
            </a:endParaRPr>
          </a:p>
        </p:txBody>
      </p:sp>
      <p:sp>
        <p:nvSpPr>
          <p:cNvPr id="13333" name="Rectangle 21"/>
          <p:cNvSpPr>
            <a:spLocks noChangeArrowheads="1"/>
          </p:cNvSpPr>
          <p:nvPr/>
        </p:nvSpPr>
        <p:spPr bwMode="auto">
          <a:xfrm>
            <a:off x="5133243" y="3776775"/>
            <a:ext cx="3376246" cy="89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buClr>
                <a:srgbClr val="CC0000"/>
              </a:buClr>
              <a:buSzPct val="120000"/>
            </a:pPr>
            <a:r>
              <a:rPr lang="fr-FR" sz="2400" dirty="0" smtClean="0">
                <a:latin typeface="Times New Roman" pitchFamily="18" charset="0"/>
              </a:rPr>
              <a:t>ET envisager </a:t>
            </a:r>
            <a:r>
              <a:rPr lang="fr-FR" sz="2400" dirty="0">
                <a:latin typeface="Times New Roman" pitchFamily="18" charset="0"/>
              </a:rPr>
              <a:t>des </a:t>
            </a:r>
            <a:r>
              <a:rPr lang="fr-FR" sz="2400" b="1" i="1" dirty="0">
                <a:latin typeface="Times New Roman" pitchFamily="18" charset="0"/>
                <a:hlinkClick r:id="rId5" action="ppaction://hlinkfile"/>
              </a:rPr>
              <a:t>études</a:t>
            </a:r>
            <a:r>
              <a:rPr lang="fr-FR" sz="2000" b="1" i="1" dirty="0">
                <a:latin typeface="Times New Roman" pitchFamily="18" charset="0"/>
                <a:hlinkClick r:id="rId5" action="ppaction://hlinkfile"/>
              </a:rPr>
              <a:t> </a:t>
            </a:r>
            <a:r>
              <a:rPr lang="fr-FR" sz="2400" b="1" i="1" dirty="0" smtClean="0">
                <a:latin typeface="Times New Roman" pitchFamily="18" charset="0"/>
                <a:hlinkClick r:id="rId5" action="ppaction://hlinkfile"/>
              </a:rPr>
              <a:t>supérieures </a:t>
            </a:r>
            <a:r>
              <a:rPr lang="fr-FR" sz="2400" b="1" i="1" dirty="0">
                <a:latin typeface="Times New Roman" pitchFamily="18" charset="0"/>
              </a:rPr>
              <a:t>‘courtes’</a:t>
            </a:r>
            <a:r>
              <a:rPr lang="fr-FR" sz="2000" b="1" i="1" dirty="0">
                <a:latin typeface="Times New Roman" pitchFamily="18" charset="0"/>
              </a:rPr>
              <a:t>     </a:t>
            </a:r>
            <a:br>
              <a:rPr lang="fr-FR" sz="2000" b="1" i="1" dirty="0">
                <a:latin typeface="Times New Roman" pitchFamily="18" charset="0"/>
              </a:rPr>
            </a:br>
            <a:endParaRPr lang="fr-FR" sz="2000" b="1" i="1" dirty="0">
              <a:latin typeface="Times New Roman" pitchFamily="18" charset="0"/>
            </a:endParaRPr>
          </a:p>
        </p:txBody>
      </p:sp>
      <p:sp>
        <p:nvSpPr>
          <p:cNvPr id="10254" name="Rectangle 23"/>
          <p:cNvSpPr>
            <a:spLocks noChangeArrowheads="1"/>
          </p:cNvSpPr>
          <p:nvPr/>
        </p:nvSpPr>
        <p:spPr bwMode="auto">
          <a:xfrm>
            <a:off x="178777" y="5622925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endParaRPr lang="fr-FR" sz="2400" b="1" i="1">
              <a:latin typeface="Times New Roman" pitchFamily="18" charset="0"/>
            </a:endParaRPr>
          </a:p>
        </p:txBody>
      </p:sp>
      <p:sp>
        <p:nvSpPr>
          <p:cNvPr id="13337" name="Rectangle 25"/>
          <p:cNvSpPr>
            <a:spLocks noChangeArrowheads="1"/>
          </p:cNvSpPr>
          <p:nvPr/>
        </p:nvSpPr>
        <p:spPr bwMode="auto">
          <a:xfrm>
            <a:off x="5087815" y="2450693"/>
            <a:ext cx="3421674" cy="8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algn="ctr">
              <a:buClr>
                <a:srgbClr val="CC0000"/>
              </a:buClr>
              <a:buSzPct val="120000"/>
            </a:pPr>
            <a:r>
              <a:rPr lang="fr-FR" sz="2400" dirty="0" smtClean="0">
                <a:latin typeface="Times New Roman" pitchFamily="18" charset="0"/>
              </a:rPr>
              <a:t>Objectif</a:t>
            </a:r>
            <a:r>
              <a:rPr lang="fr-FR" sz="2000" dirty="0" smtClean="0">
                <a:latin typeface="Times New Roman" pitchFamily="18" charset="0"/>
              </a:rPr>
              <a:t> : </a:t>
            </a:r>
            <a:r>
              <a:rPr lang="fr-FR" sz="2400" dirty="0" smtClean="0">
                <a:latin typeface="Times New Roman" pitchFamily="18" charset="0"/>
              </a:rPr>
              <a:t>découvrir </a:t>
            </a:r>
            <a:r>
              <a:rPr lang="fr-FR" sz="2400" dirty="0">
                <a:latin typeface="Times New Roman" pitchFamily="18" charset="0"/>
              </a:rPr>
              <a:t>un</a:t>
            </a:r>
            <a:r>
              <a:rPr lang="fr-FR" sz="2000" dirty="0">
                <a:latin typeface="Times New Roman" pitchFamily="18" charset="0"/>
              </a:rPr>
              <a:t> </a:t>
            </a:r>
            <a:r>
              <a:rPr lang="fr-FR" sz="2400" b="1" i="1" dirty="0" smtClean="0">
                <a:latin typeface="Times New Roman" pitchFamily="18" charset="0"/>
              </a:rPr>
              <a:t>domaine technologique</a:t>
            </a:r>
            <a:r>
              <a:rPr lang="fr-FR" sz="2000" dirty="0">
                <a:latin typeface="Times New Roman" pitchFamily="18" charset="0"/>
              </a:rPr>
              <a:t>	</a:t>
            </a:r>
          </a:p>
        </p:txBody>
      </p:sp>
      <p:sp>
        <p:nvSpPr>
          <p:cNvPr id="3" name="Virage 2"/>
          <p:cNvSpPr/>
          <p:nvPr/>
        </p:nvSpPr>
        <p:spPr>
          <a:xfrm rot="16200000">
            <a:off x="1757616" y="4842106"/>
            <a:ext cx="1237251" cy="12961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Virage 21"/>
          <p:cNvSpPr/>
          <p:nvPr/>
        </p:nvSpPr>
        <p:spPr>
          <a:xfrm rot="16200000" flipV="1">
            <a:off x="6552220" y="4770100"/>
            <a:ext cx="1224136" cy="14401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09814"/>
      </p:ext>
    </p:extLst>
  </p:cSld>
  <p:clrMapOvr>
    <a:masterClrMapping/>
  </p:clrMapOvr>
  <p:transition advTm="1550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611560" y="5301208"/>
            <a:ext cx="8064896" cy="79208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Après le bac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Flèche vers le haut 4"/>
          <p:cNvSpPr/>
          <p:nvPr/>
        </p:nvSpPr>
        <p:spPr>
          <a:xfrm>
            <a:off x="414526" y="800708"/>
            <a:ext cx="432048" cy="43543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987654321</a:t>
            </a:r>
            <a:endParaRPr lang="fr-FR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31047" y="4201997"/>
            <a:ext cx="1008112" cy="9530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B.T.S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7" name="Rectangle à coins arrondis 6"/>
          <p:cNvSpPr/>
          <p:nvPr/>
        </p:nvSpPr>
        <p:spPr>
          <a:xfrm>
            <a:off x="1925336" y="3785008"/>
            <a:ext cx="1080120" cy="135357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B.U.T</a:t>
            </a:r>
          </a:p>
          <a:p>
            <a:pPr algn="ctr"/>
            <a:r>
              <a:rPr lang="fr-FR" sz="1400" dirty="0" smtClean="0"/>
              <a:t>(ex DUT)</a:t>
            </a:r>
            <a:endParaRPr lang="fr-FR" sz="1400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861199" y="3785007"/>
            <a:ext cx="1008112" cy="3600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L. Pro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072955" y="3769001"/>
            <a:ext cx="1152128" cy="13721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Licence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L3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L2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</a:rPr>
              <a:t>L1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3072954" y="2969276"/>
            <a:ext cx="1121975" cy="720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Master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3064015" y="1741322"/>
            <a:ext cx="1130914" cy="118813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Doctorat</a:t>
            </a:r>
            <a:endParaRPr lang="fr-F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5301267" y="2977860"/>
            <a:ext cx="1944215" cy="122413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Grandes écoles : commerce,</a:t>
            </a:r>
          </a:p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Ingénieur, ENS, IEP,…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5278292" y="4301419"/>
            <a:ext cx="966257" cy="83716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Prépa intégrée</a:t>
            </a:r>
            <a:endParaRPr lang="fr-FR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6296048" y="4301420"/>
            <a:ext cx="905951" cy="83716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</a:rPr>
              <a:t>CPGE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4268559" y="1124744"/>
            <a:ext cx="966257" cy="40302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Filière SANTE</a:t>
            </a:r>
          </a:p>
          <a:p>
            <a:pPr algn="ctr"/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sz="1600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ère</a:t>
            </a:r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année : </a:t>
            </a:r>
          </a:p>
          <a:p>
            <a:pPr algn="ctr"/>
            <a:r>
              <a:rPr lang="fr-FR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</a:t>
            </a:r>
          </a:p>
          <a:p>
            <a:pPr algn="ctr"/>
            <a:r>
              <a:rPr lang="fr-FR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</a:t>
            </a:r>
            <a:endParaRPr lang="fr-FR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7305851" y="2564904"/>
            <a:ext cx="1350950" cy="259010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Ecoles en 3 à 6 ans</a:t>
            </a:r>
          </a:p>
          <a:p>
            <a:pPr algn="ctr"/>
            <a:endPara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Art, architecture, </a:t>
            </a:r>
            <a:r>
              <a:rPr lang="fr-FR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paramédicalsocial</a:t>
            </a:r>
            <a:r>
              <a:rPr lang="fr-FR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fr-F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34" y="404663"/>
            <a:ext cx="2419203" cy="2033005"/>
          </a:xfrm>
          <a:prstGeom prst="rect">
            <a:avLst/>
          </a:prstGeom>
        </p:spPr>
      </p:pic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6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ésultat de recherche d'images pour &quot;bac 2021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8628"/>
            <a:ext cx="54726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3548" y="1844824"/>
            <a:ext cx="28083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Des enseignements généraux </a:t>
            </a:r>
          </a:p>
          <a:p>
            <a:pPr algn="ctr"/>
            <a:r>
              <a:rPr lang="fr-FR" sz="3600" b="1" dirty="0" smtClean="0">
                <a:solidFill>
                  <a:schemeClr val="bg2">
                    <a:lumMod val="75000"/>
                  </a:schemeClr>
                </a:solidFill>
              </a:rPr>
              <a:t>+</a:t>
            </a:r>
          </a:p>
          <a:p>
            <a:pPr algn="ctr"/>
            <a:r>
              <a:rPr lang="fr-FR" sz="2800" dirty="0" smtClean="0"/>
              <a:t>Les enseignements de spécialités</a:t>
            </a:r>
          </a:p>
          <a:p>
            <a:pPr algn="ctr"/>
            <a:endParaRPr lang="fr-FR" sz="2800" dirty="0" smtClean="0"/>
          </a:p>
          <a:p>
            <a:pPr algn="ctr"/>
            <a:r>
              <a:rPr lang="fr-FR" sz="2800" dirty="0" smtClean="0"/>
              <a:t>3 X 4h en 1</a:t>
            </a:r>
            <a:r>
              <a:rPr lang="fr-FR" sz="2800" baseline="30000" dirty="0" smtClean="0"/>
              <a:t>ère</a:t>
            </a:r>
            <a:endParaRPr lang="fr-FR" sz="2800" dirty="0" smtClean="0"/>
          </a:p>
          <a:p>
            <a:pPr algn="ctr"/>
            <a:r>
              <a:rPr lang="fr-FR" sz="2800" dirty="0" smtClean="0"/>
              <a:t>2 x 6h en </a:t>
            </a:r>
            <a:r>
              <a:rPr lang="fr-FR" sz="2800" dirty="0" err="1"/>
              <a:t>T</a:t>
            </a:r>
            <a:r>
              <a:rPr lang="fr-FR" sz="2800" dirty="0" err="1" smtClean="0"/>
              <a:t>erm</a:t>
            </a:r>
            <a:endParaRPr lang="fr-FR" sz="2800" dirty="0"/>
          </a:p>
        </p:txBody>
      </p:sp>
      <p:sp>
        <p:nvSpPr>
          <p:cNvPr id="2" name="Rectangle à coins arrondis 1"/>
          <p:cNvSpPr/>
          <p:nvPr/>
        </p:nvSpPr>
        <p:spPr>
          <a:xfrm>
            <a:off x="647564" y="476672"/>
            <a:ext cx="2664296" cy="115212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La voie Générale</a:t>
            </a:r>
            <a:endParaRPr lang="fr-FR" sz="2000" b="1" dirty="0">
              <a:solidFill>
                <a:schemeClr val="tx1"/>
              </a:solidFill>
            </a:endParaRP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1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560958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Bac </a:t>
            </a:r>
            <a:r>
              <a:rPr lang="fr-FR" dirty="0" smtClean="0"/>
              <a:t>général : les enseignements communs (1</a:t>
            </a:r>
            <a:r>
              <a:rPr lang="fr-FR" baseline="30000" dirty="0" smtClean="0"/>
              <a:t>ère</a:t>
            </a:r>
            <a:r>
              <a:rPr lang="fr-FR" dirty="0" smtClean="0"/>
              <a:t> et </a:t>
            </a:r>
            <a:r>
              <a:rPr lang="fr-FR" dirty="0" err="1" smtClean="0"/>
              <a:t>Term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Français / philosophie</a:t>
            </a:r>
          </a:p>
          <a:p>
            <a:r>
              <a:rPr lang="fr-FR" dirty="0" smtClean="0"/>
              <a:t>Histoire-géographie</a:t>
            </a:r>
          </a:p>
          <a:p>
            <a:r>
              <a:rPr lang="fr-FR" dirty="0" smtClean="0"/>
              <a:t>Enseignement moral et civique (EMC)</a:t>
            </a:r>
          </a:p>
          <a:p>
            <a:r>
              <a:rPr lang="fr-FR" dirty="0" smtClean="0"/>
              <a:t>Langue vivante A</a:t>
            </a:r>
          </a:p>
          <a:p>
            <a:r>
              <a:rPr lang="fr-FR" dirty="0" smtClean="0"/>
              <a:t>Langue vivante B</a:t>
            </a:r>
          </a:p>
          <a:p>
            <a:r>
              <a:rPr lang="fr-FR" dirty="0" smtClean="0"/>
              <a:t>Enseignements scientifiques</a:t>
            </a:r>
          </a:p>
          <a:p>
            <a:r>
              <a:rPr lang="fr-FR" dirty="0" smtClean="0"/>
              <a:t>EPS</a:t>
            </a:r>
          </a:p>
          <a:p>
            <a:endParaRPr lang="fr-FR" dirty="0" smtClean="0"/>
          </a:p>
          <a:p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Bac général : Les spécialités </a:t>
            </a:r>
            <a:br>
              <a:rPr lang="fr-FR" dirty="0" smtClean="0"/>
            </a:br>
            <a:r>
              <a:rPr lang="fr-FR" dirty="0"/>
              <a:t>	</a:t>
            </a:r>
            <a:r>
              <a:rPr lang="fr-FR" dirty="0" smtClean="0"/>
              <a:t>	au lycée Vaucanson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2132855"/>
            <a:ext cx="8136904" cy="4320221"/>
          </a:xfrm>
        </p:spPr>
        <p:txBody>
          <a:bodyPr>
            <a:normAutofit fontScale="92500" lnSpcReduction="20000"/>
          </a:bodyPr>
          <a:lstStyle/>
          <a:p>
            <a:r>
              <a:rPr lang="fr-FR" dirty="0" smtClean="0"/>
              <a:t>Histoire-géo, géopolitique et sciences politiques </a:t>
            </a:r>
          </a:p>
          <a:p>
            <a:r>
              <a:rPr lang="fr-FR" dirty="0" smtClean="0"/>
              <a:t>Sciences Economiques et Sociales</a:t>
            </a:r>
          </a:p>
          <a:p>
            <a:pPr marL="68580" indent="0">
              <a:buNone/>
            </a:pPr>
            <a:endParaRPr lang="fr-FR" dirty="0" smtClean="0"/>
          </a:p>
          <a:p>
            <a:r>
              <a:rPr lang="fr-FR" dirty="0" smtClean="0"/>
              <a:t>Humanité, littérature et philosophie</a:t>
            </a:r>
          </a:p>
          <a:p>
            <a:r>
              <a:rPr lang="fr-FR" dirty="0" smtClean="0"/>
              <a:t>Anglais monde contemporain</a:t>
            </a:r>
          </a:p>
          <a:p>
            <a:r>
              <a:rPr lang="fr-FR" dirty="0" smtClean="0"/>
              <a:t>Art : théâtre</a:t>
            </a:r>
          </a:p>
          <a:p>
            <a:pPr marL="68580" indent="0">
              <a:buNone/>
            </a:pPr>
            <a:endParaRPr lang="fr-FR" dirty="0" smtClean="0"/>
          </a:p>
          <a:p>
            <a:r>
              <a:rPr lang="fr-FR" dirty="0" smtClean="0"/>
              <a:t>Mathématiques</a:t>
            </a:r>
          </a:p>
          <a:p>
            <a:r>
              <a:rPr lang="fr-FR" dirty="0" smtClean="0"/>
              <a:t>Numérique et sciences informatique</a:t>
            </a:r>
          </a:p>
          <a:p>
            <a:r>
              <a:rPr lang="fr-FR" dirty="0" smtClean="0"/>
              <a:t>Physique-chimie</a:t>
            </a:r>
          </a:p>
          <a:p>
            <a:r>
              <a:rPr lang="fr-FR" dirty="0" smtClean="0"/>
              <a:t>Sciences de l’Ingénieur</a:t>
            </a:r>
          </a:p>
          <a:p>
            <a:r>
              <a:rPr lang="fr-FR" dirty="0" smtClean="0"/>
              <a:t>Sciences de la Vie et de la Terre</a:t>
            </a:r>
          </a:p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472">
            <a:off x="6222895" y="4023319"/>
            <a:ext cx="2314197" cy="2376264"/>
          </a:xfrm>
          <a:prstGeom prst="rect">
            <a:avLst/>
          </a:prstGeom>
        </p:spPr>
      </p:pic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1027664"/>
            <a:ext cx="7776864" cy="114300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Options possibles au lycée Vaucanson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2323652"/>
            <a:ext cx="7416824" cy="3508977"/>
          </a:xfrm>
        </p:spPr>
        <p:txBody>
          <a:bodyPr/>
          <a:lstStyle/>
          <a:p>
            <a:pPr marL="68580" indent="0">
              <a:buNone/>
            </a:pPr>
            <a:r>
              <a:rPr lang="fr-FR" dirty="0" smtClean="0"/>
              <a:t>En terminale seulement :</a:t>
            </a:r>
          </a:p>
          <a:p>
            <a:pPr marL="68580" indent="0">
              <a:buNone/>
            </a:pPr>
            <a:endParaRPr lang="fr-FR" dirty="0" smtClean="0"/>
          </a:p>
          <a:p>
            <a:r>
              <a:rPr lang="fr-FR" b="1" dirty="0" smtClean="0"/>
              <a:t>Maths expertes </a:t>
            </a:r>
            <a:r>
              <a:rPr lang="fr-FR" dirty="0" smtClean="0"/>
              <a:t>pour les élèves ayant maths en spécialité</a:t>
            </a:r>
          </a:p>
          <a:p>
            <a:r>
              <a:rPr lang="fr-FR" b="1" dirty="0" smtClean="0"/>
              <a:t>Maths complémentaires </a:t>
            </a:r>
            <a:r>
              <a:rPr lang="fr-FR" dirty="0" smtClean="0"/>
              <a:t>pour les élèves ayant suivi maths en spécialité de 1</a:t>
            </a:r>
            <a:r>
              <a:rPr lang="fr-FR" baseline="30000" dirty="0" smtClean="0"/>
              <a:t>ère</a:t>
            </a:r>
            <a:r>
              <a:rPr lang="fr-FR" dirty="0" smtClean="0"/>
              <a:t> mais non conservée en terminale</a:t>
            </a:r>
            <a:endParaRPr lang="fr-FR" dirty="0"/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romenad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1638</TotalTime>
  <Words>964</Words>
  <Application>Microsoft Office PowerPoint</Application>
  <PresentationFormat>Affichage à l'écran (4:3)</PresentationFormat>
  <Paragraphs>258</Paragraphs>
  <Slides>29</Slides>
  <Notes>1</Notes>
  <HiddenSlides>0</HiddenSlides>
  <MMClips>70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Wingdings</vt:lpstr>
      <vt:lpstr>Wingdings 2</vt:lpstr>
      <vt:lpstr>Austin</vt:lpstr>
      <vt:lpstr>Après la 2nde Générale et Technologique</vt:lpstr>
      <vt:lpstr>Les psychologues de l’Education Nationale spécialité Education, Développement et Conseil en Orientation</vt:lpstr>
      <vt:lpstr>Les psychologues de l’Education Nationale</vt:lpstr>
      <vt:lpstr>Présentation PowerPoint</vt:lpstr>
      <vt:lpstr>Présentation PowerPoint</vt:lpstr>
      <vt:lpstr>Présentation PowerPoint</vt:lpstr>
      <vt:lpstr>Bac général : les enseignements communs (1ère et Term)</vt:lpstr>
      <vt:lpstr>Bac général : Les spécialités    au lycée Vaucanson</vt:lpstr>
      <vt:lpstr>Options possibles au lycée Vaucanson</vt:lpstr>
      <vt:lpstr>Pour bien connaître les spécialités :</vt:lpstr>
      <vt:lpstr>Présentation PowerPoint</vt:lpstr>
      <vt:lpstr>Présentation PowerPoint</vt:lpstr>
      <vt:lpstr>Présentation PowerPoint</vt:lpstr>
      <vt:lpstr>Bac Technologiques</vt:lpstr>
      <vt:lpstr>Bac STI2D : Sciences et technologies de l’industrie et du développement durable (lycée Vaucanson)</vt:lpstr>
      <vt:lpstr>Bac STMG : Sciences et technologies du management et de la gestion (Choiseul, Balzac, PLCourier,Grandmont)</vt:lpstr>
      <vt:lpstr>Bac ST2S : Sciences et technologies de la santé et du social (lycée Choiseul)</vt:lpstr>
      <vt:lpstr>Bac STL :Sciences et technologies de laboratoire (lycée Grandmont)</vt:lpstr>
      <vt:lpstr>Bac STAV : Sciences et technologies de l’agronomie et du vivant (lycée agricole Fondettes)</vt:lpstr>
      <vt:lpstr>Bac STHR : Sciences et technologies de l’hôtellerie et de la restauration (lycée hôtelier Blois)</vt:lpstr>
      <vt:lpstr>Bac STD2A : Sciences et technologies du design et des arts appliqués (lycée Choiseul)</vt:lpstr>
      <vt:lpstr>Présentation PowerPoint</vt:lpstr>
      <vt:lpstr>Présentation PowerPoint</vt:lpstr>
      <vt:lpstr>Voie professionnelle  (à voir avec PP et psychologue de l’EN)</vt:lpstr>
      <vt:lpstr>Pour le conseil de classe du 2ème trimestre :  - Vous faites une proposition d’orientation et le conseil de classe donne un avis provisoire.    Pour le conseil de classe du 3ème trimestre : - Le conseil donnera un avis DEFINITIF sur vos vœux  :  Si accord       è demande d’orientation  Si désaccord è dialogue avec le lycée et parfois possibilité de commission d’appel.</vt:lpstr>
      <vt:lpstr>Affectation en 1ère </vt:lpstr>
      <vt:lpstr>Quelques ressources …</vt:lpstr>
      <vt:lpstr>Présentation PowerPoint</vt:lpstr>
      <vt:lpstr>Merci de votre attention 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Après la 2nde Générale et Technologique</dc:title>
  <dc:creator>Moby</dc:creator>
  <cp:lastModifiedBy>Marianne PAUTROT-DAVID</cp:lastModifiedBy>
  <cp:revision>255</cp:revision>
  <dcterms:created xsi:type="dcterms:W3CDTF">2013-01-26T15:15:05Z</dcterms:created>
  <dcterms:modified xsi:type="dcterms:W3CDTF">2022-01-09T14:28:39Z</dcterms:modified>
</cp:coreProperties>
</file>